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8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2290978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13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84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19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15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46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13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82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703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08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10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39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095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89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58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00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31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59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786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324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478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840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76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3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986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545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207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497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810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281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647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197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120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33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835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003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976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137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320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430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328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9548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001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535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99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534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087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990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900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672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424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112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052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709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423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15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334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1172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751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617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475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316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1435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7482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0456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298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95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894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837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910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7011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0539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6568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444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1311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356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70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14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49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soli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4" name="Shape 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lt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648200" y="2852736"/>
            <a:ext cx="4038599" cy="3273425"/>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9" name="Shape 1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196975"/>
            <a:ext cx="8229600" cy="4929187"/>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7" name="Shape 2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subTitle" idx="1"/>
          </p:nvPr>
        </p:nvSpPr>
        <p:spPr>
          <a:xfrm>
            <a:off x="762000" y="609600"/>
            <a:ext cx="7467600" cy="5638800"/>
          </a:xfrm>
          <a:prstGeom prst="rect">
            <a:avLst/>
          </a:prstGeom>
          <a:noFill/>
          <a:ln>
            <a:noFill/>
          </a:ln>
        </p:spPr>
        <p:txBody>
          <a:bodyPr lIns="91425" tIns="91425" rIns="91425" bIns="91425" anchor="t" anchorCtr="0"/>
          <a:lstStyle>
            <a:lvl1pPr marL="0" marR="0" indent="152400" algn="l" rtl="0">
              <a:lnSpc>
                <a:spcPct val="100000"/>
              </a:lnSpc>
              <a:spcBef>
                <a:spcPts val="800"/>
              </a:spcBef>
              <a:spcAft>
                <a:spcPts val="0"/>
              </a:spcAft>
              <a:buClr>
                <a:srgbClr val="E65CC2"/>
              </a:buClr>
              <a:buFont typeface="Arial"/>
              <a:buChar char="•"/>
              <a:defRPr sz="4000" b="0" i="0" u="none" strike="noStrike" cap="none" baseline="0">
                <a:solidFill>
                  <a:srgbClr val="E65CC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31" name="Shape 31"/>
          <p:cNvSpPr txBox="1">
            <a:spLocks noGrp="1"/>
          </p:cNvSpPr>
          <p:nvPr>
            <p:ph type="body" idx="2"/>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3" name="Shape 3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4" name="Shape 3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AndTx">
  <p:cSld name="TWO_OBJECTS_AND_TEXT">
    <p:bg>
      <p:bgPr>
        <a:solidFill>
          <a:schemeClr val="lt1"/>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37" name="Shape 37"/>
          <p:cNvSpPr txBox="1">
            <a:spLocks noGrp="1"/>
          </p:cNvSpPr>
          <p:nvPr>
            <p:ph type="body" idx="1"/>
          </p:nvPr>
        </p:nvSpPr>
        <p:spPr>
          <a:xfrm>
            <a:off x="4648200" y="1125537"/>
            <a:ext cx="4038599" cy="5000625"/>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0" name="Shape 4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indent="1206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lnSpc>
                <a:spcPct val="100000"/>
              </a:lnSpc>
              <a:spcBef>
                <a:spcPts val="560"/>
              </a:spcBef>
              <a:spcAft>
                <a:spcPts val="0"/>
              </a:spcAft>
              <a:buFont typeface="Arial"/>
              <a:buChar char="•"/>
              <a:defRPr sz="2800" b="0" i="0" u="none" strike="noStrike" cap="none" baseline="0"/>
            </a:lvl2pPr>
            <a:lvl3pPr marL="1143000" marR="0" indent="-136525" algn="l" rtl="0">
              <a:lnSpc>
                <a:spcPct val="100000"/>
              </a:lnSpc>
              <a:spcBef>
                <a:spcPts val="480"/>
              </a:spcBef>
              <a:spcAft>
                <a:spcPts val="0"/>
              </a:spcAft>
              <a:buFont typeface="Arial"/>
              <a:buChar char="•"/>
              <a:defRPr sz="2400" b="0" i="0" u="none" strike="noStrike" cap="none" baseline="0"/>
            </a:lvl3pPr>
            <a:lvl4pPr marL="1600200" marR="0" indent="-152400" algn="l" rtl="0">
              <a:lnSpc>
                <a:spcPct val="100000"/>
              </a:lnSpc>
              <a:spcBef>
                <a:spcPts val="400"/>
              </a:spcBef>
              <a:spcAft>
                <a:spcPts val="0"/>
              </a:spcAft>
              <a:buFont typeface="Arial"/>
              <a:buChar char="•"/>
              <a:defRPr sz="2000" b="0" i="0" u="none" strike="noStrike" cap="none" baseline="0"/>
            </a:lvl4pPr>
            <a:lvl5pPr marL="2057400" marR="0" indent="-152400" algn="l" rtl="0">
              <a:lnSpc>
                <a:spcPct val="100000"/>
              </a:lnSpc>
              <a:spcBef>
                <a:spcPts val="400"/>
              </a:spcBef>
              <a:spcAft>
                <a:spcPts val="0"/>
              </a:spcAft>
              <a:buFont typeface="Arial"/>
              <a:buChar char="•"/>
              <a:defRPr sz="2000" b="0" i="0" u="none" strike="noStrike" cap="none" baseline="0"/>
            </a:lvl5pPr>
            <a:lvl6pPr marL="25146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6pPr>
            <a:lvl7pPr marL="29718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7pPr>
            <a:lvl8pPr marL="34290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8pPr>
            <a:lvl9pPr marL="38862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 name="Shape 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9" name="Shape 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SINAV STRATEJİLERİ</a:t>
            </a:r>
          </a:p>
        </p:txBody>
      </p:sp>
      <p:sp>
        <p:nvSpPr>
          <p:cNvPr id="49" name="Shape 49"/>
          <p:cNvSpPr txBox="1">
            <a:spLocks noGrp="1"/>
          </p:cNvSpPr>
          <p:nvPr>
            <p:ph type="body" idx="1"/>
          </p:nvPr>
        </p:nvSpPr>
        <p:spPr>
          <a:xfrm>
            <a:off x="4648200" y="2852736"/>
            <a:ext cx="4038599" cy="3273425"/>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NE YAPMALI ?</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NE YAPMAMALI?</a:t>
            </a:r>
          </a:p>
        </p:txBody>
      </p:sp>
      <p:pic>
        <p:nvPicPr>
          <p:cNvPr id="50" name="Shape 50"/>
          <p:cNvPicPr preferRelativeResize="0"/>
          <p:nvPr/>
        </p:nvPicPr>
        <p:blipFill>
          <a:blip r:embed="rId3"/>
          <a:stretch>
            <a:fillRect/>
          </a:stretch>
        </p:blipFill>
        <p:spPr>
          <a:xfrm>
            <a:off x="457200" y="1773236"/>
            <a:ext cx="4038600" cy="4319586"/>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baseline="0">
                <a:solidFill>
                  <a:srgbClr val="CC3300"/>
                </a:solidFill>
                <a:latin typeface="Arial"/>
                <a:ea typeface="Arial"/>
                <a:cs typeface="Arial"/>
                <a:sym typeface="Arial"/>
              </a:rPr>
              <a:t>Planlama</a:t>
            </a:r>
          </a:p>
        </p:txBody>
      </p:sp>
      <p:sp>
        <p:nvSpPr>
          <p:cNvPr id="113" name="Shape 113"/>
          <p:cNvSpPr txBox="1">
            <a:spLocks noGrp="1"/>
          </p:cNvSpPr>
          <p:nvPr>
            <p:ph type="body" idx="1"/>
          </p:nvPr>
        </p:nvSpPr>
        <p:spPr>
          <a:xfrm>
            <a:off x="2987675" y="1600200"/>
            <a:ext cx="5699125"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hlink"/>
                </a:solidFill>
                <a:latin typeface="Arial"/>
                <a:ea typeface="Arial"/>
                <a:cs typeface="Arial"/>
                <a:sym typeface="Arial"/>
              </a:rPr>
              <a:t>Planlama size iki eşsiz yetenek kazandırır:</a:t>
            </a:r>
          </a:p>
          <a:p>
            <a:endParaRPr lang="en-US" sz="2800" b="0" i="0" u="none" strike="noStrike" cap="none" baseline="0">
              <a:solidFill>
                <a:schemeClr val="hlink"/>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Düşünme,</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İşleri önem sırasına göre yapabilme yeteneği</a:t>
            </a:r>
          </a:p>
        </p:txBody>
      </p:sp>
      <p:pic>
        <p:nvPicPr>
          <p:cNvPr id="114" name="Shape 114"/>
          <p:cNvPicPr preferRelativeResize="0"/>
          <p:nvPr/>
        </p:nvPicPr>
        <p:blipFill>
          <a:blip r:embed="rId3"/>
          <a:stretch>
            <a:fillRect/>
          </a:stretch>
        </p:blipFill>
        <p:spPr>
          <a:xfrm>
            <a:off x="684212" y="1700211"/>
            <a:ext cx="1871661" cy="381635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PLAN ÖRNEKLERİ</a:t>
            </a:r>
          </a:p>
        </p:txBody>
      </p:sp>
      <p:sp>
        <p:nvSpPr>
          <p:cNvPr id="120" name="Shape 120"/>
          <p:cNvSpPr txBox="1">
            <a:spLocks noGrp="1"/>
          </p:cNvSpPr>
          <p:nvPr>
            <p:ph type="body" idx="1"/>
          </p:nvPr>
        </p:nvSpPr>
        <p:spPr>
          <a:xfrm>
            <a:off x="457200" y="1196975"/>
            <a:ext cx="8229600" cy="4929187"/>
          </a:xfrm>
          <a:prstGeom prst="rect">
            <a:avLst/>
          </a:prstGeom>
          <a:noFill/>
          <a:ln>
            <a:noFill/>
          </a:ln>
        </p:spPr>
        <p:txBody>
          <a:bodyPr lIns="91425" tIns="45700" rIns="91425" bIns="45700" anchor="t" anchorCtr="0">
            <a:noAutofit/>
          </a:bodyPr>
          <a:lstStyle/>
          <a:p>
            <a:pPr marL="0" marR="0" lvl="0" indent="0" algn="ctr" rtl="0">
              <a:lnSpc>
                <a:spcPct val="10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HAFTASONU İÇİN PLAN</a:t>
            </a:r>
          </a:p>
          <a:p>
            <a:endParaRPr lang="en-US" sz="1400" b="1" i="0" u="none" strike="noStrike" cap="none" baseline="0">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rgbClr val="CC3300"/>
                </a:solidFill>
                <a:latin typeface="Arial"/>
                <a:ea typeface="Arial"/>
                <a:cs typeface="Arial"/>
                <a:sym typeface="Arial"/>
              </a:rPr>
              <a:t>5.00 KADAR DİNLEN…</a:t>
            </a: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chemeClr val="accent2"/>
                </a:solidFill>
                <a:latin typeface="Arial"/>
                <a:ea typeface="Arial"/>
                <a:cs typeface="Arial"/>
                <a:sym typeface="Arial"/>
              </a:rPr>
              <a:t>5.00-7.00 A KADAR DERS TEKRAR    ( DERSHANE VE OKUL DERSLERİ)</a:t>
            </a: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rgbClr val="CC3300"/>
                </a:solidFill>
                <a:latin typeface="Arial"/>
                <a:ea typeface="Arial"/>
                <a:cs typeface="Arial"/>
                <a:sym typeface="Arial"/>
              </a:rPr>
              <a:t>7.00-8.00 YEMEK DİNLENME</a:t>
            </a: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chemeClr val="accent2"/>
                </a:solidFill>
                <a:latin typeface="Arial"/>
                <a:ea typeface="Arial"/>
                <a:cs typeface="Arial"/>
                <a:sym typeface="Arial"/>
              </a:rPr>
              <a:t>8.00-9.00 SBS TESTLER ÇÖZÜLECEK</a:t>
            </a: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rgbClr val="CC3300"/>
                </a:solidFill>
                <a:latin typeface="Arial"/>
                <a:ea typeface="Arial"/>
                <a:cs typeface="Arial"/>
                <a:sym typeface="Arial"/>
              </a:rPr>
              <a:t>9.00-30  DİNLEN</a:t>
            </a: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chemeClr val="accent2"/>
                </a:solidFill>
                <a:latin typeface="Arial"/>
                <a:ea typeface="Arial"/>
                <a:cs typeface="Arial"/>
                <a:sym typeface="Arial"/>
              </a:rPr>
              <a:t>9.30 DAN 10.30 SBS TESTLERİ </a:t>
            </a: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endParaRPr lang="en-US" sz="1400" b="0" i="0" u="none" strike="noStrike" cap="none" baseline="0">
              <a:solidFill>
                <a:schemeClr val="accent2"/>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rgbClr val="CC3300"/>
                </a:solidFill>
                <a:latin typeface="Arial"/>
                <a:ea typeface="Arial"/>
                <a:cs typeface="Arial"/>
                <a:sym typeface="Arial"/>
              </a:rPr>
              <a:t>10.30.11.00 KİTAP OKU</a:t>
            </a:r>
          </a:p>
          <a:p>
            <a:pPr marL="0" marR="0" lvl="0" indent="0" algn="l" rtl="0">
              <a:lnSpc>
                <a:spcPct val="100000"/>
              </a:lnSpc>
              <a:spcBef>
                <a:spcPts val="360"/>
              </a:spcBef>
              <a:spcAft>
                <a:spcPts val="0"/>
              </a:spcAft>
              <a:buClr>
                <a:schemeClr val="dk1"/>
              </a:buClr>
              <a:buSzPct val="130952"/>
              <a:buFont typeface="Arial"/>
              <a:buChar char="•"/>
            </a:pPr>
            <a:r>
              <a:rPr lang="en-US" sz="1400" b="0" i="0" u="none" strike="noStrike" cap="none" baseline="0">
                <a:solidFill>
                  <a:srgbClr val="CC3300"/>
                </a:solidFill>
                <a:latin typeface="Arial"/>
                <a:ea typeface="Arial"/>
                <a:cs typeface="Arial"/>
                <a:sym typeface="Arial"/>
              </a:rPr>
              <a:t>11.00 UYKU</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baseline="0">
                <a:solidFill>
                  <a:srgbClr val="CC3300"/>
                </a:solidFill>
                <a:latin typeface="Arial"/>
                <a:ea typeface="Arial"/>
                <a:cs typeface="Arial"/>
                <a:sym typeface="Arial"/>
              </a:rPr>
              <a:t>4 Temel Çalışma  Prensibi</a:t>
            </a:r>
          </a:p>
        </p:txBody>
      </p:sp>
      <p:sp>
        <p:nvSpPr>
          <p:cNvPr id="126" name="Shape 126"/>
          <p:cNvSpPr txBox="1">
            <a:spLocks noGrp="1"/>
          </p:cNvSpPr>
          <p:nvPr>
            <p:ph type="body" idx="1"/>
          </p:nvPr>
        </p:nvSpPr>
        <p:spPr>
          <a:xfrm>
            <a:off x="2555875" y="1628775"/>
            <a:ext cx="6130924" cy="4497387"/>
          </a:xfrm>
          <a:prstGeom prst="rect">
            <a:avLst/>
          </a:prstGeom>
          <a:noFill/>
          <a:ln>
            <a:noFill/>
          </a:ln>
        </p:spPr>
        <p:txBody>
          <a:bodyPr lIns="91425" tIns="45700" rIns="91425" bIns="45700" anchor="t" anchorCtr="0">
            <a:noAutofit/>
          </a:bodyPr>
          <a:lstStyle/>
          <a:p>
            <a:pPr marL="0" marR="0" lvl="0" indent="0" algn="l" rtl="0">
              <a:lnSpc>
                <a:spcPct val="75000"/>
              </a:lnSpc>
              <a:spcBef>
                <a:spcPts val="640"/>
              </a:spcBef>
              <a:spcAft>
                <a:spcPts val="0"/>
              </a:spcAft>
              <a:buClr>
                <a:schemeClr val="dk1"/>
              </a:buClr>
              <a:buSzPct val="98958"/>
              <a:buFont typeface="Arial"/>
              <a:buChar char="•"/>
            </a:pPr>
            <a:r>
              <a:rPr lang="en-US" sz="3200" b="0" i="1" u="none" strike="noStrike" cap="none" baseline="0">
                <a:solidFill>
                  <a:schemeClr val="dk1"/>
                </a:solidFill>
                <a:latin typeface="Arial"/>
                <a:ea typeface="Arial"/>
                <a:cs typeface="Arial"/>
                <a:sym typeface="Arial"/>
              </a:rPr>
              <a:t>Ön yargısız olmak. </a:t>
            </a:r>
          </a:p>
          <a:p>
            <a:endParaRPr lang="en-US" sz="3200" b="0" i="1" u="none" strike="noStrike" cap="none" baseline="0">
              <a:solidFill>
                <a:schemeClr val="dk1"/>
              </a:solidFill>
              <a:latin typeface="Arial"/>
              <a:ea typeface="Arial"/>
              <a:cs typeface="Arial"/>
              <a:sym typeface="Arial"/>
            </a:endParaRPr>
          </a:p>
          <a:p>
            <a:pPr marL="0" marR="0" lvl="0" indent="0" algn="l" rtl="0">
              <a:lnSpc>
                <a:spcPct val="75000"/>
              </a:lnSpc>
              <a:spcBef>
                <a:spcPts val="640"/>
              </a:spcBef>
              <a:spcAft>
                <a:spcPts val="0"/>
              </a:spcAft>
              <a:buClr>
                <a:schemeClr val="dk1"/>
              </a:buClr>
              <a:buSzPct val="98958"/>
              <a:buFont typeface="Arial"/>
              <a:buChar char="•"/>
            </a:pPr>
            <a:r>
              <a:rPr lang="en-US" sz="3200" b="0" i="1" u="none" strike="noStrike" cap="none" baseline="0">
                <a:solidFill>
                  <a:schemeClr val="dk1"/>
                </a:solidFill>
                <a:latin typeface="Arial"/>
                <a:ea typeface="Arial"/>
                <a:cs typeface="Arial"/>
                <a:sym typeface="Arial"/>
              </a:rPr>
              <a:t>Bütünü parçalarına ayırmak.</a:t>
            </a:r>
          </a:p>
          <a:p>
            <a:endParaRPr lang="en-US" sz="3200" b="0" i="1" u="none" strike="noStrike" cap="none" baseline="0">
              <a:solidFill>
                <a:schemeClr val="dk1"/>
              </a:solidFill>
              <a:latin typeface="Arial"/>
              <a:ea typeface="Arial"/>
              <a:cs typeface="Arial"/>
              <a:sym typeface="Arial"/>
            </a:endParaRPr>
          </a:p>
          <a:p>
            <a:pPr marL="0" marR="0" lvl="0" indent="0" algn="l" rtl="0">
              <a:lnSpc>
                <a:spcPct val="75000"/>
              </a:lnSpc>
              <a:spcBef>
                <a:spcPts val="640"/>
              </a:spcBef>
              <a:spcAft>
                <a:spcPts val="0"/>
              </a:spcAft>
              <a:buClr>
                <a:schemeClr val="dk1"/>
              </a:buClr>
              <a:buSzPct val="98958"/>
              <a:buFont typeface="Arial"/>
              <a:buChar char="•"/>
            </a:pPr>
            <a:r>
              <a:rPr lang="en-US" sz="3200" b="0" i="1" u="none" strike="noStrike" cap="none" baseline="0">
                <a:solidFill>
                  <a:schemeClr val="dk1"/>
                </a:solidFill>
                <a:latin typeface="Arial"/>
                <a:ea typeface="Arial"/>
                <a:cs typeface="Arial"/>
                <a:sym typeface="Arial"/>
              </a:rPr>
              <a:t>En kolay olandan başlamak. </a:t>
            </a:r>
          </a:p>
          <a:p>
            <a:endParaRPr lang="en-US" sz="3200" b="0" i="1" u="none" strike="noStrike" cap="none" baseline="0">
              <a:solidFill>
                <a:schemeClr val="dk1"/>
              </a:solidFill>
              <a:latin typeface="Arial"/>
              <a:ea typeface="Arial"/>
              <a:cs typeface="Arial"/>
              <a:sym typeface="Arial"/>
            </a:endParaRPr>
          </a:p>
          <a:p>
            <a:pPr marL="0" marR="0" lvl="0" indent="0" algn="l" rtl="0">
              <a:lnSpc>
                <a:spcPct val="75000"/>
              </a:lnSpc>
              <a:spcBef>
                <a:spcPts val="640"/>
              </a:spcBef>
              <a:spcAft>
                <a:spcPts val="0"/>
              </a:spcAft>
              <a:buClr>
                <a:schemeClr val="dk1"/>
              </a:buClr>
              <a:buSzPct val="98958"/>
              <a:buFont typeface="Arial"/>
              <a:buChar char="•"/>
            </a:pPr>
            <a:r>
              <a:rPr lang="en-US" sz="3200" b="0" i="1" u="none" strike="noStrike" cap="none" baseline="0">
                <a:solidFill>
                  <a:schemeClr val="dk1"/>
                </a:solidFill>
                <a:latin typeface="Arial"/>
                <a:ea typeface="Arial"/>
                <a:cs typeface="Arial"/>
                <a:sym typeface="Arial"/>
              </a:rPr>
              <a:t>Tekrar yapmak.</a:t>
            </a:r>
          </a:p>
        </p:txBody>
      </p:sp>
      <p:pic>
        <p:nvPicPr>
          <p:cNvPr id="127" name="Shape 127"/>
          <p:cNvPicPr preferRelativeResize="0"/>
          <p:nvPr/>
        </p:nvPicPr>
        <p:blipFill>
          <a:blip r:embed="rId3"/>
          <a:stretch>
            <a:fillRect/>
          </a:stretch>
        </p:blipFill>
        <p:spPr>
          <a:xfrm>
            <a:off x="457200" y="1700211"/>
            <a:ext cx="1666874" cy="4105275"/>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33" name="Shape 133"/>
          <p:cNvSpPr txBox="1">
            <a:spLocks noGrp="1"/>
          </p:cNvSpPr>
          <p:nvPr>
            <p:ph type="body" idx="1"/>
          </p:nvPr>
        </p:nvSpPr>
        <p:spPr>
          <a:xfrm>
            <a:off x="1908175" y="1600200"/>
            <a:ext cx="6778625"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Neyi bilmediğinizi bilin. Bir soruyu yapamıyorsanız kesin bilmediğiniz bir şey vardır, o bilmediğiniz şeyi bulmanız gerekmektedir</a:t>
            </a:r>
            <a:r>
              <a:rPr lang="en-US" sz="2000" b="0" i="0" u="none" strike="noStrike" cap="none" baseline="0">
                <a:solidFill>
                  <a:schemeClr val="lt2"/>
                </a:solidFill>
                <a:latin typeface="Arial"/>
                <a:ea typeface="Arial"/>
                <a:cs typeface="Arial"/>
                <a:sym typeface="Arial"/>
              </a:rPr>
              <a:t>.</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Bir konuya ilişkin çıkan soruların yaklaşık yüzde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70-80'ini doğru çözebiliyorsanız, o konuyu kavramışsınız demektir. </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Standart soru kalıplarının dışındaki sorulara çalışın. İlginç soruları 'bu çıkmaz' diye geçmeyin. </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Soruyu çok fazla okuyarak zihninizi karıştırmayın.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Kaynaklarda karşınıza çıkan her soruya sınavda karşınıza çıkabilir mantığıyla yaklaşmaya çalışın.</a:t>
            </a:r>
          </a:p>
        </p:txBody>
      </p:sp>
      <p:pic>
        <p:nvPicPr>
          <p:cNvPr id="134" name="Shape 134"/>
          <p:cNvPicPr preferRelativeResize="0"/>
          <p:nvPr/>
        </p:nvPicPr>
        <p:blipFill>
          <a:blip r:embed="rId3"/>
          <a:stretch>
            <a:fillRect/>
          </a:stretch>
        </p:blipFill>
        <p:spPr>
          <a:xfrm>
            <a:off x="539750" y="1557337"/>
            <a:ext cx="1368424" cy="4381500"/>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40" name="Shape 140"/>
          <p:cNvSpPr txBox="1">
            <a:spLocks noGrp="1"/>
          </p:cNvSpPr>
          <p:nvPr>
            <p:ph type="body" idx="1"/>
          </p:nvPr>
        </p:nvSpPr>
        <p:spPr>
          <a:xfrm>
            <a:off x="1979611" y="1268412"/>
            <a:ext cx="6707186" cy="485775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Her sorunun size sınavda sorulabileceğini düşünerek yanıtlamaya çalışın. Çözemediğiniz veya yanlış çözdüğünüz soruların doğru cevaplarını öğretmenlerinizden veya arkadaşlarınızdan öğrenin.</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Özellikle zor olan konulara çalışırken, tıkandığınız noktada "kendim halledeceğim" diye ısrar etmeyin ve öğretmenlerinizden yardım alın. Öğretmenlerinizin göstereceği bazı püf noktalar size bir ufuk kazandıracaktır.Aksi takdirde ciddi anlamda zaman ve motivasyon kaybınız olabilir. </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Sınava hazırlık sürecinde  hazırlık dergileri, konu anlatımlı soru bankaları, dershanelerin yayınları gibi mümkün olduğunca farklı kaynaklardan yararlanın. </a:t>
            </a:r>
          </a:p>
          <a:p>
            <a:endParaRPr lang="en-US" sz="2000" b="0" i="0" u="none" strike="noStrike" cap="none" baseline="0">
              <a:solidFill>
                <a:schemeClr val="dk1"/>
              </a:solidFill>
              <a:latin typeface="Arial"/>
              <a:ea typeface="Arial"/>
              <a:cs typeface="Arial"/>
              <a:sym typeface="Arial"/>
            </a:endParaRPr>
          </a:p>
        </p:txBody>
      </p:sp>
      <p:pic>
        <p:nvPicPr>
          <p:cNvPr id="141" name="Shape 141"/>
          <p:cNvPicPr preferRelativeResize="0"/>
          <p:nvPr/>
        </p:nvPicPr>
        <p:blipFill>
          <a:blip r:embed="rId3"/>
          <a:stretch>
            <a:fillRect/>
          </a:stretch>
        </p:blipFill>
        <p:spPr>
          <a:xfrm>
            <a:off x="395287" y="1196975"/>
            <a:ext cx="1368424" cy="4535486"/>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47" name="Shape 147"/>
          <p:cNvSpPr txBox="1">
            <a:spLocks noGrp="1"/>
          </p:cNvSpPr>
          <p:nvPr>
            <p:ph type="body" idx="1"/>
          </p:nvPr>
        </p:nvSpPr>
        <p:spPr>
          <a:xfrm>
            <a:off x="2051050" y="1600200"/>
            <a:ext cx="6635750"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Ders ayırt etmeksizin bütün derslere çalışın, konulara yarım yamalak çalışmayın. Çünkü sınavda zaman kullanımını en fazla zora sokan bildiklerimiz ve bilmediklerimiz değil, biraz bildiğimiz ya da tereddüt ettiğimiz sorulardır.</a:t>
            </a:r>
            <a:r>
              <a:rPr lang="en-US" sz="2000" b="0" i="0" u="none" strike="noStrike" cap="none" baseline="0">
                <a:solidFill>
                  <a:schemeClr val="dk1"/>
                </a:solidFill>
                <a:latin typeface="Arial"/>
                <a:ea typeface="Arial"/>
                <a:cs typeface="Arial"/>
                <a:sym typeface="Arial"/>
              </a:rPr>
              <a:t>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Her çalışma öncesi bir konuyu bitirmeyi hedefleyin ve bu hedefe ulaşmaya çalışın.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Belirli aralıklarla haftalık ve aylık tekrar yapın. </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Herhangi bir derse veya konuya karşı önyargılı olmayın. "Bu zor bir konu. çalışsam da yapamam" demeyin. Unutmayın bir konuyu birileri kavrıyorsa herkes kavrayabilir.</a:t>
            </a:r>
          </a:p>
          <a:p>
            <a:endParaRPr lang="en-US" sz="2000" b="0" i="0" u="none" strike="noStrike" cap="none" baseline="0">
              <a:solidFill>
                <a:schemeClr val="dk1"/>
              </a:solidFill>
              <a:latin typeface="Arial"/>
              <a:ea typeface="Arial"/>
              <a:cs typeface="Arial"/>
              <a:sym typeface="Arial"/>
            </a:endParaRPr>
          </a:p>
        </p:txBody>
      </p:sp>
      <p:pic>
        <p:nvPicPr>
          <p:cNvPr id="148" name="Shape 148"/>
          <p:cNvPicPr preferRelativeResize="0"/>
          <p:nvPr/>
        </p:nvPicPr>
        <p:blipFill>
          <a:blip r:embed="rId3"/>
          <a:stretch>
            <a:fillRect/>
          </a:stretch>
        </p:blipFill>
        <p:spPr>
          <a:xfrm>
            <a:off x="323850" y="1700211"/>
            <a:ext cx="1296987" cy="388937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85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ÇALIŞMA STRATEJİLERİ</a:t>
            </a:r>
          </a:p>
        </p:txBody>
      </p:sp>
      <p:sp>
        <p:nvSpPr>
          <p:cNvPr id="154" name="Shape 154"/>
          <p:cNvSpPr txBox="1">
            <a:spLocks noGrp="1"/>
          </p:cNvSpPr>
          <p:nvPr>
            <p:ph type="body" idx="1"/>
          </p:nvPr>
        </p:nvSpPr>
        <p:spPr>
          <a:xfrm>
            <a:off x="1979611" y="1125537"/>
            <a:ext cx="6707186" cy="5000625"/>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Bir konuyla ilgili soruları çözmeden önce o konuyu iyi öğrenmelisiniz. Soru çözerek de öğrenip öğrenmediğinizi kontrol etmiş olursunuz.</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Sınav sistemini ve soru tiplerini tanıyın, ben bunu daha önce çözmüştüm diyebileceğiniz kadar hem de. Bunun için doğru zamanda, doğru yerde, kendinizi vererek çalışmanız gerekiyor.</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Çalışma sonrası hatırlamaya konsantre olun. Okuduğunuz bilgiler üzerinde düşünün. Kendi yorumlarınızı ekleyin. Okuduklarınızı kendi cümlelerinizle ifade edin.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Çalışırken sanki bir başkasına anlatacakmış gibi çalışın.Başkasına anlatacakmış gibi çalışmak motivasyonu artırır ve çalıştıklarınız daha çok akılda kalır.</a:t>
            </a: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p:txBody>
      </p:sp>
      <p:pic>
        <p:nvPicPr>
          <p:cNvPr id="155" name="Shape 155"/>
          <p:cNvPicPr preferRelativeResize="0"/>
          <p:nvPr/>
        </p:nvPicPr>
        <p:blipFill>
          <a:blip r:embed="rId3"/>
          <a:stretch>
            <a:fillRect/>
          </a:stretch>
        </p:blipFill>
        <p:spPr>
          <a:xfrm>
            <a:off x="457200" y="1341437"/>
            <a:ext cx="1450974" cy="4464049"/>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9223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ÇALIŞMA STRATEJİLERİ</a:t>
            </a:r>
          </a:p>
        </p:txBody>
      </p:sp>
      <p:sp>
        <p:nvSpPr>
          <p:cNvPr id="161" name="Shape 161"/>
          <p:cNvSpPr txBox="1">
            <a:spLocks noGrp="1"/>
          </p:cNvSpPr>
          <p:nvPr>
            <p:ph type="body" idx="1"/>
          </p:nvPr>
        </p:nvSpPr>
        <p:spPr>
          <a:xfrm>
            <a:off x="1692275" y="1196975"/>
            <a:ext cx="6994525" cy="4929187"/>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Çalışmaya başlamadan yada ara vermeden önce nereye kadar çalışacağınızı belirleyin. Kendinize bu şekilde hedef koymanız sizi çalışmaya koşullandır.</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Bütünü gördükten sonra detaya inin konuyu kendi içinde sınıflandırın.içeriğini maddeler halinde çıkarın.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Bilgiler arasındaki bağlantılara ve geçişlere dikkat ederek çalışın.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Örneğin:PV:nrt förmülünü akılda tutmak için, para ver nurettin şeklinde benzetmelerle kalıcılaştırın.</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Ezber gerektiren metinleri semboller çizerek kaydedin.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Bir bilgiyi şarkı ritmiyle öğrenmeyi deneyin.</a:t>
            </a:r>
          </a:p>
          <a:p>
            <a:endParaRPr lang="en-US" sz="2000" b="0" i="0" u="none" strike="noStrike" cap="none" baseline="0">
              <a:solidFill>
                <a:schemeClr val="lt2"/>
              </a:solidFill>
              <a:latin typeface="Arial"/>
              <a:ea typeface="Arial"/>
              <a:cs typeface="Arial"/>
              <a:sym typeface="Arial"/>
            </a:endParaRPr>
          </a:p>
        </p:txBody>
      </p:sp>
      <p:pic>
        <p:nvPicPr>
          <p:cNvPr id="162" name="Shape 162"/>
          <p:cNvPicPr preferRelativeResize="0"/>
          <p:nvPr/>
        </p:nvPicPr>
        <p:blipFill>
          <a:blip r:embed="rId3"/>
          <a:stretch>
            <a:fillRect/>
          </a:stretch>
        </p:blipFill>
        <p:spPr>
          <a:xfrm>
            <a:off x="457200" y="1268412"/>
            <a:ext cx="1162049" cy="4321174"/>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68" name="Shape 168"/>
          <p:cNvSpPr txBox="1">
            <a:spLocks noGrp="1"/>
          </p:cNvSpPr>
          <p:nvPr>
            <p:ph type="body" idx="1"/>
          </p:nvPr>
        </p:nvSpPr>
        <p:spPr>
          <a:xfrm>
            <a:off x="2700336" y="1844675"/>
            <a:ext cx="5986461" cy="4281486"/>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Her gün belirli miktarda soru çözmeye çalışın. Soru çözmek sizde bir alışkanlık olsun.</a:t>
            </a:r>
          </a:p>
          <a:p>
            <a:endParaRPr lang="en-US" sz="2000" b="0" i="0" u="none" strike="noStrike" cap="none" baseline="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Deneme sınavları üzerinden konu eksikliklerinin tespit edilmelidir.</a:t>
            </a:r>
          </a:p>
          <a:p>
            <a:endParaRPr lang="en-US" sz="2000" b="0" i="0" u="none" strike="noStrike" cap="none" baseline="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Aynı hata ve eksiklerle sınavlara girmeye devam ederseniz aynı sonuçları almaya devam edersiniz.</a:t>
            </a:r>
          </a:p>
        </p:txBody>
      </p:sp>
      <p:pic>
        <p:nvPicPr>
          <p:cNvPr id="169" name="Shape 169"/>
          <p:cNvPicPr preferRelativeResize="0"/>
          <p:nvPr/>
        </p:nvPicPr>
        <p:blipFill>
          <a:blip r:embed="rId3"/>
          <a:stretch>
            <a:fillRect/>
          </a:stretch>
        </p:blipFill>
        <p:spPr>
          <a:xfrm>
            <a:off x="684212" y="1844675"/>
            <a:ext cx="1296987" cy="4032249"/>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rgbClr val="CC3300"/>
                </a:solidFill>
                <a:latin typeface="Arial"/>
                <a:ea typeface="Arial"/>
                <a:cs typeface="Arial"/>
                <a:sym typeface="Arial"/>
              </a:rPr>
              <a:t>Bilmece</a:t>
            </a:r>
          </a:p>
        </p:txBody>
      </p:sp>
      <p:sp>
        <p:nvSpPr>
          <p:cNvPr id="175" name="Shape 17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25000"/>
              <a:buFont typeface="Arial"/>
              <a:buNone/>
            </a:pPr>
            <a:r>
              <a:rPr lang="en-US" sz="2800" b="1" i="0" u="none" strike="noStrike" cap="none" baseline="0">
                <a:solidFill>
                  <a:schemeClr val="dk1"/>
                </a:solidFill>
                <a:latin typeface="Arial"/>
                <a:ea typeface="Arial"/>
                <a:cs typeface="Arial"/>
                <a:sym typeface="Arial"/>
              </a:rPr>
              <a:t>ALTIN HANGİ KUTUDA</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İki kutunun üzerinde "A" ve "B" etiketleri bulunuyor.</a:t>
            </a:r>
            <a:br>
              <a:rPr lang="en-US" sz="2000" b="0" i="0" u="none" strike="noStrike" cap="none" baseline="0">
                <a:solidFill>
                  <a:schemeClr val="hlink"/>
                </a:solidFill>
                <a:latin typeface="Arial"/>
                <a:ea typeface="Arial"/>
                <a:cs typeface="Arial"/>
                <a:sym typeface="Arial"/>
              </a:rPr>
            </a:br>
            <a:r>
              <a:rPr lang="en-US" sz="2000" b="0" i="0" u="none" strike="noStrike" cap="none" baseline="0">
                <a:solidFill>
                  <a:schemeClr val="hlink"/>
                </a:solidFill>
                <a:latin typeface="Arial"/>
                <a:ea typeface="Arial"/>
                <a:cs typeface="Arial"/>
                <a:sym typeface="Arial"/>
              </a:rPr>
              <a:t>A kutusundaki etikette şu yazılıdır: </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"B kutusunun üstündeki ifade doğrudur ve altın A kutusundadır."</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B kutusundaki etikette şu yazılıdır: </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"A kutusunun üstündeki ifade yanlıştır ve altın A kutusundadır."</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Kutuların birinde altın olduğunu varsayarsak, altın hangi kutudadır?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baseline="0">
                <a:solidFill>
                  <a:schemeClr val="hlink"/>
                </a:solidFill>
                <a:latin typeface="Arial"/>
                <a:ea typeface="Arial"/>
                <a:cs typeface="Arial"/>
                <a:sym typeface="Arial"/>
              </a:rPr>
              <a:t>HEDEFLER</a:t>
            </a:r>
          </a:p>
        </p:txBody>
      </p:sp>
      <p:sp>
        <p:nvSpPr>
          <p:cNvPr id="56" name="Shape 56"/>
          <p:cNvSpPr txBox="1">
            <a:spLocks noGrp="1"/>
          </p:cNvSpPr>
          <p:nvPr>
            <p:ph type="body" idx="1"/>
          </p:nvPr>
        </p:nvSpPr>
        <p:spPr>
          <a:xfrm>
            <a:off x="2339975" y="1268412"/>
            <a:ext cx="6346824" cy="485775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Öncelikle hedefinizi belirleyin ve hedefinizdeki bölümü kazanmak için sınavda yaklaşık kaç net yapmanız gerektiğini öğrenin.</a:t>
            </a:r>
            <a:r>
              <a:rPr lang="en-US" sz="2400" b="0" i="0" u="none" strike="noStrike" cap="none" baseline="0">
                <a:solidFill>
                  <a:schemeClr val="dk1"/>
                </a:solidFill>
                <a:latin typeface="Arial"/>
                <a:ea typeface="Arial"/>
                <a:cs typeface="Arial"/>
                <a:sym typeface="Arial"/>
              </a:rPr>
              <a:t>Böylece çalışmalarınız "sonuca yönelik" olacaktır. ,</a:t>
            </a:r>
          </a:p>
          <a:p>
            <a:endParaRPr lang="en-US"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1980 yılında Yale üniversitesinde yapılan araştırmada ilköğretim 6.sınıfa giden yüz öğrenciye hedeflerini yazmaları istenmiş,</a:t>
            </a: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Yüzde dokuzunun somut bir hedef yazdığı görülmüş yirmi yıl sonra bu grubun çok başarılı kariyer ve statüde olduğu görülmüş.</a:t>
            </a:r>
          </a:p>
        </p:txBody>
      </p:sp>
      <p:pic>
        <p:nvPicPr>
          <p:cNvPr id="57" name="Shape 57"/>
          <p:cNvPicPr preferRelativeResize="0"/>
          <p:nvPr/>
        </p:nvPicPr>
        <p:blipFill>
          <a:blip r:embed="rId3"/>
          <a:stretch>
            <a:fillRect/>
          </a:stretch>
        </p:blipFill>
        <p:spPr>
          <a:xfrm>
            <a:off x="468312" y="1628775"/>
            <a:ext cx="1223961" cy="3816350"/>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dk2"/>
                </a:solidFill>
                <a:latin typeface="Arial"/>
                <a:ea typeface="Arial"/>
                <a:cs typeface="Arial"/>
                <a:sym typeface="Arial"/>
              </a:rPr>
              <a:t>HER ŞEY SENİNLE BAŞLAR, SENDE BİTER!</a:t>
            </a:r>
          </a:p>
        </p:txBody>
      </p:sp>
      <p:sp>
        <p:nvSpPr>
          <p:cNvPr id="181" name="Shape 181"/>
          <p:cNvSpPr txBox="1">
            <a:spLocks noGrp="1"/>
          </p:cNvSpPr>
          <p:nvPr>
            <p:ph type="body" idx="1"/>
          </p:nvPr>
        </p:nvSpPr>
        <p:spPr>
          <a:xfrm>
            <a:off x="2916236" y="1600200"/>
            <a:ext cx="5770562"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a:t>
            </a:r>
            <a:r>
              <a:rPr lang="en-US" sz="1800" b="0" i="0" u="none" strike="noStrike" cap="none" baseline="0">
                <a:solidFill>
                  <a:schemeClr val="dk1"/>
                </a:solidFill>
                <a:latin typeface="Arial"/>
                <a:ea typeface="Arial"/>
                <a:cs typeface="Arial"/>
                <a:sym typeface="Arial"/>
              </a:rPr>
              <a:t>     Çaresizlik öğrenilmiştir. </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Başarılı olmak da öğrenilebilir.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Sende sandığından fazlası var!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Gelebileceğin en iyi yerde değilsin.</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Yeni bir hayat için gereken, yeni bir akıldır.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Doğru şeyi yapmak için yanlış zaman yoktur.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Rüzgarı suçlamayı bırak, yelkenleri kullanmayı öğren!</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Seyirci koltuğundan sıkıldıysan, sahneye çık.</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Zirvede her zaman bir kişiye daha yer var.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Her şey seninle başlar!</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Başkaları yapabildiyse, sen de yaparsın.</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Hayatta ya tozu dumana katarsın,</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 da tozu dumanı yutarsın.</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Seçim senin!</a:t>
            </a:r>
          </a:p>
        </p:txBody>
      </p:sp>
      <p:pic>
        <p:nvPicPr>
          <p:cNvPr id="182" name="Shape 182"/>
          <p:cNvPicPr preferRelativeResize="0"/>
          <p:nvPr/>
        </p:nvPicPr>
        <p:blipFill>
          <a:blip r:embed="rId3"/>
          <a:stretch>
            <a:fillRect/>
          </a:stretch>
        </p:blipFill>
        <p:spPr>
          <a:xfrm>
            <a:off x="468312" y="1916111"/>
            <a:ext cx="2190750" cy="3744912"/>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549275"/>
            <a:ext cx="8229600" cy="8683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88" name="Shape 188"/>
          <p:cNvSpPr txBox="1">
            <a:spLocks noGrp="1"/>
          </p:cNvSpPr>
          <p:nvPr>
            <p:ph type="body" idx="1"/>
          </p:nvPr>
        </p:nvSpPr>
        <p:spPr>
          <a:xfrm>
            <a:off x="2195511" y="1600200"/>
            <a:ext cx="6491286"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62500"/>
              <a:buFont typeface="Arial"/>
              <a:buChar char="•"/>
            </a:pPr>
            <a:r>
              <a:rPr lang="en-US" sz="3200" b="0" i="0" u="none" strike="noStrike" cap="none" baseline="0">
                <a:solidFill>
                  <a:schemeClr val="dk1"/>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Unutmamalıyız ki, artık eksik tamamlama dönemine girdik. Dolayısıyla yanlış yaptığınız her soru siz adaylar için büyük önem taşıyor.Yanlışlar konusunda moralinizi bozmak yerine; sorunun doğru cevabını öğrenerek bir eksiğinizi daha kapattığınızı düşünmelisiniz. </a:t>
            </a:r>
          </a:p>
          <a:p>
            <a:endParaRPr lang="en-US" sz="2000" b="0" i="0" u="none" strike="noStrike" cap="none" baseline="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Çünkü doğru cevapladığınız soruyu sınavda da doğru yapacaksınız. Ancak yanlış yaptığınız sorunun doğru cevabını öğrenmezseniz o zaman, sınavda da yine yanlış yapma riskiniz olacaktır.</a:t>
            </a:r>
          </a:p>
          <a:p>
            <a:endParaRPr lang="en-US" sz="2000" b="0" i="0" u="none" strike="noStrike" cap="none" baseline="0">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Sınava kadar son yedi yılda çıkmış olan sınav sorularının en az bir defa çözün.</a:t>
            </a:r>
          </a:p>
        </p:txBody>
      </p:sp>
      <p:pic>
        <p:nvPicPr>
          <p:cNvPr id="189" name="Shape 189"/>
          <p:cNvPicPr preferRelativeResize="0"/>
          <p:nvPr/>
        </p:nvPicPr>
        <p:blipFill>
          <a:blip r:embed="rId3"/>
          <a:stretch>
            <a:fillRect/>
          </a:stretch>
        </p:blipFill>
        <p:spPr>
          <a:xfrm>
            <a:off x="611187" y="1773236"/>
            <a:ext cx="1223962" cy="3673475"/>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620712"/>
            <a:ext cx="8229600" cy="796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ÇALIŞMA STRATEJİLERİ</a:t>
            </a:r>
          </a:p>
        </p:txBody>
      </p:sp>
      <p:sp>
        <p:nvSpPr>
          <p:cNvPr id="195" name="Shape 195"/>
          <p:cNvSpPr txBox="1">
            <a:spLocks noGrp="1"/>
          </p:cNvSpPr>
          <p:nvPr>
            <p:ph type="body" idx="1"/>
          </p:nvPr>
        </p:nvSpPr>
        <p:spPr>
          <a:xfrm>
            <a:off x="2411411" y="1600200"/>
            <a:ext cx="6275387"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Yanlışlar konusunda moralinizi bozmak yerine; sorunun doğru cevabını öğrenerek bir eksiğinizi daha kapattığınızı düşünmelisiniz. </a:t>
            </a:r>
          </a:p>
          <a:p>
            <a:endParaRPr lang="en-US" sz="2000" b="1" i="0" u="none" strike="noStrike" cap="none" baseline="0">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Çünkü doğru cevapladığınız soruyu sınavda da doğru yapacaksınız. </a:t>
            </a:r>
          </a:p>
          <a:p>
            <a:endParaRPr lang="en-US" sz="2000" b="0" i="0" u="none" strike="noStrike" cap="none" baseline="0">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Ancak yanlış yaptığınız sorunun doğru cevabını öğrenmezseniz o zaman, sınavda da yine yanlış yapma riskiniz olacaktır.</a:t>
            </a:r>
          </a:p>
          <a:p>
            <a:endParaRPr lang="en-US" sz="2000" b="1" i="0" u="none" strike="noStrike" cap="none" baseline="0">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Sınava kadar son yedi yılda çıkmış olan sınav sorularının en az bir defa çözün. </a:t>
            </a:r>
          </a:p>
        </p:txBody>
      </p:sp>
      <p:pic>
        <p:nvPicPr>
          <p:cNvPr id="196" name="Shape 196"/>
          <p:cNvPicPr preferRelativeResize="0"/>
          <p:nvPr/>
        </p:nvPicPr>
        <p:blipFill>
          <a:blip r:embed="rId3"/>
          <a:stretch>
            <a:fillRect/>
          </a:stretch>
        </p:blipFill>
        <p:spPr>
          <a:xfrm>
            <a:off x="755650" y="1773236"/>
            <a:ext cx="1162050" cy="4176711"/>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subTitle" idx="1"/>
          </p:nvPr>
        </p:nvSpPr>
        <p:spPr>
          <a:xfrm>
            <a:off x="762000" y="609600"/>
            <a:ext cx="7467600" cy="5638800"/>
          </a:xfrm>
          <a:prstGeom prst="rect">
            <a:avLst/>
          </a:prstGeom>
          <a:noFill/>
          <a:ln>
            <a:noFill/>
          </a:ln>
        </p:spPr>
        <p:txBody>
          <a:bodyPr lIns="91425" tIns="45700" rIns="91425" bIns="45700" anchor="t" anchorCtr="0">
            <a:noAutofit/>
          </a:bodyPr>
          <a:lstStyle/>
          <a:p>
            <a:pPr marL="0" marR="0" lvl="0" indent="0" algn="ctr" rtl="0">
              <a:lnSpc>
                <a:spcPct val="100000"/>
              </a:lnSpc>
              <a:spcBef>
                <a:spcPts val="800"/>
              </a:spcBef>
              <a:spcAft>
                <a:spcPts val="0"/>
              </a:spcAft>
              <a:buClr>
                <a:srgbClr val="E65CC2"/>
              </a:buClr>
              <a:buSzPct val="25000"/>
              <a:buFont typeface="Arial"/>
              <a:buNone/>
            </a:pPr>
            <a:r>
              <a:rPr lang="en-US" sz="4000" b="0" i="0" u="none" strike="noStrike" cap="none" baseline="0">
                <a:solidFill>
                  <a:srgbClr val="E65CC2"/>
                </a:solidFill>
                <a:latin typeface="Arial"/>
                <a:ea typeface="Arial"/>
                <a:cs typeface="Arial"/>
                <a:sym typeface="Arial"/>
              </a:rPr>
              <a:t>STRES</a:t>
            </a:r>
          </a:p>
          <a:p>
            <a:endParaRPr lang="en-US" sz="4000" b="0" i="0" u="none" strike="noStrike" cap="none" baseline="0">
              <a:solidFill>
                <a:srgbClr val="E65CC2"/>
              </a:solidFill>
              <a:latin typeface="Arial"/>
              <a:ea typeface="Arial"/>
              <a:cs typeface="Arial"/>
              <a:sym typeface="Arial"/>
            </a:endParaRPr>
          </a:p>
        </p:txBody>
      </p:sp>
      <p:pic>
        <p:nvPicPr>
          <p:cNvPr id="202" name="Shape 202"/>
          <p:cNvPicPr preferRelativeResize="0"/>
          <p:nvPr/>
        </p:nvPicPr>
        <p:blipFill>
          <a:blip r:embed="rId3"/>
          <a:stretch>
            <a:fillRect/>
          </a:stretch>
        </p:blipFill>
        <p:spPr>
          <a:xfrm>
            <a:off x="2209800" y="3200400"/>
            <a:ext cx="4953000" cy="28956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0"/>
            <a:ext cx="8229600" cy="9810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Impact"/>
              <a:buNone/>
            </a:pPr>
            <a:r>
              <a:rPr lang="en-US" sz="4400" b="0" i="0" u="none" strike="noStrike" cap="none" baseline="0">
                <a:solidFill>
                  <a:srgbClr val="9900FF"/>
                </a:solidFill>
                <a:latin typeface="Impact"/>
                <a:ea typeface="Impact"/>
                <a:cs typeface="Impact"/>
                <a:sym typeface="Impact"/>
              </a:rPr>
              <a:t>OLUMSUZ DÜŞÜNCELER</a:t>
            </a:r>
          </a:p>
        </p:txBody>
      </p:sp>
      <p:sp>
        <p:nvSpPr>
          <p:cNvPr id="208" name="Shape 208"/>
          <p:cNvSpPr txBox="1">
            <a:spLocks noGrp="1"/>
          </p:cNvSpPr>
          <p:nvPr>
            <p:ph type="body" idx="1"/>
          </p:nvPr>
        </p:nvSpPr>
        <p:spPr>
          <a:xfrm>
            <a:off x="539750" y="908050"/>
            <a:ext cx="5040312" cy="5761036"/>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Başaramazsam!</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Sınavım Nasıl Geçecek!</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Bildiklerimi Unutursam!</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Yeterince Hazırlanamadım!</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Ben bu işi başaramayacağım!</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Süre Yetmeyecek!</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Diğerleri benden daha akıllı ve başarılı !</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Kazanamazsam artık beni sevmeyecekler !</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Kazanamazsam artık rezil olurum!</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Mutlaka kötü bir şeyler olacak!</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rgbClr val="FF3300"/>
                </a:solidFill>
                <a:latin typeface="Impact"/>
                <a:ea typeface="Impact"/>
                <a:cs typeface="Impact"/>
                <a:sym typeface="Impact"/>
              </a:rPr>
              <a:t>1000.travma yaşayan birey</a:t>
            </a:r>
          </a:p>
        </p:txBody>
      </p:sp>
      <p:pic>
        <p:nvPicPr>
          <p:cNvPr id="209" name="Shape 209"/>
          <p:cNvPicPr preferRelativeResize="0"/>
          <p:nvPr/>
        </p:nvPicPr>
        <p:blipFill>
          <a:blip r:embed="rId3"/>
          <a:stretch>
            <a:fillRect/>
          </a:stretch>
        </p:blipFill>
        <p:spPr>
          <a:xfrm>
            <a:off x="5724525" y="836612"/>
            <a:ext cx="3175000" cy="4176712"/>
          </a:xfrm>
          <a:prstGeom prst="rect">
            <a:avLst/>
          </a:prstGeom>
        </p:spPr>
      </p:pic>
      <p:sp>
        <p:nvSpPr>
          <p:cNvPr id="210" name="Shape 210"/>
          <p:cNvSpPr/>
          <p:nvPr/>
        </p:nvSpPr>
        <p:spPr>
          <a:xfrm>
            <a:off x="5651500" y="5084762"/>
            <a:ext cx="3241674" cy="1373187"/>
          </a:xfrm>
          <a:prstGeom prst="rect">
            <a:avLst/>
          </a:prstGeom>
          <a:noFill/>
          <a:ln>
            <a:noFill/>
          </a:ln>
        </p:spPr>
        <p:txBody>
          <a:bodyPr lIns="91425" tIns="45700" rIns="91425" bIns="45700" anchor="t" anchorCtr="0">
            <a:noAutofit/>
          </a:bodyPr>
          <a:lstStyle/>
          <a:p>
            <a:pPr marL="0" marR="0" lvl="0" indent="0" algn="ctr" rtl="0">
              <a:lnSpc>
                <a:spcPct val="100000"/>
              </a:lnSpc>
              <a:spcBef>
                <a:spcPts val="1400"/>
              </a:spcBef>
              <a:spcAft>
                <a:spcPts val="0"/>
              </a:spcAft>
              <a:buClr>
                <a:schemeClr val="dk1"/>
              </a:buClr>
              <a:buSzPct val="25000"/>
              <a:buFont typeface="Arial"/>
              <a:buNone/>
            </a:pPr>
            <a:r>
              <a:rPr lang="en-US" sz="2800" b="0" i="0" u="none" strike="noStrike" cap="none" baseline="0">
                <a:solidFill>
                  <a:srgbClr val="9900FF"/>
                </a:solidFill>
                <a:latin typeface="Arial"/>
                <a:ea typeface="Arial"/>
                <a:cs typeface="Arial"/>
                <a:sym typeface="Arial"/>
              </a:rPr>
              <a:t>Sınav Kaygısını tetikleyen olumsuz düşünceler</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subTitle" idx="1"/>
          </p:nvPr>
        </p:nvSpPr>
        <p:spPr>
          <a:xfrm>
            <a:off x="0" y="228600"/>
            <a:ext cx="9067799" cy="2971799"/>
          </a:xfrm>
          <a:prstGeom prst="rect">
            <a:avLst/>
          </a:prstGeom>
          <a:noFill/>
          <a:ln>
            <a:noFill/>
          </a:ln>
        </p:spPr>
        <p:txBody>
          <a:bodyPr lIns="91425" tIns="45700" rIns="91425" bIns="45700" anchor="t" anchorCtr="0">
            <a:noAutofit/>
          </a:bodyPr>
          <a:lstStyle/>
          <a:p>
            <a:pPr marL="0" marR="0" lvl="0" indent="0" algn="ctr" rtl="0">
              <a:lnSpc>
                <a:spcPct val="140000"/>
              </a:lnSpc>
              <a:spcBef>
                <a:spcPts val="680"/>
              </a:spcBef>
              <a:spcAft>
                <a:spcPts val="0"/>
              </a:spcAft>
              <a:buClr>
                <a:srgbClr val="6600CC"/>
              </a:buClr>
              <a:buSzPct val="25000"/>
              <a:buFont typeface="Arial"/>
              <a:buNone/>
            </a:pPr>
            <a:r>
              <a:rPr lang="en-US" sz="3400" b="1" i="0" u="none" strike="noStrike" cap="none" baseline="0">
                <a:solidFill>
                  <a:srgbClr val="6600CC"/>
                </a:solidFill>
                <a:latin typeface="Arial"/>
                <a:ea typeface="Arial"/>
                <a:cs typeface="Arial"/>
                <a:sym typeface="Arial"/>
              </a:rPr>
              <a:t>   </a:t>
            </a:r>
          </a:p>
          <a:p>
            <a:endParaRPr lang="en-US" sz="3400" b="1" i="0" u="none" strike="noStrike" cap="none" baseline="0">
              <a:solidFill>
                <a:srgbClr val="6600CC"/>
              </a:solidFill>
              <a:latin typeface="Arial"/>
              <a:ea typeface="Arial"/>
              <a:cs typeface="Arial"/>
              <a:sym typeface="Arial"/>
            </a:endParaRPr>
          </a:p>
          <a:p>
            <a:endParaRPr lang="en-US" sz="3400" b="1" i="0" u="none" strike="noStrike" cap="none" baseline="0">
              <a:solidFill>
                <a:srgbClr val="6600CC"/>
              </a:solidFill>
              <a:latin typeface="Arial"/>
              <a:ea typeface="Arial"/>
              <a:cs typeface="Arial"/>
              <a:sym typeface="Arial"/>
            </a:endParaRPr>
          </a:p>
          <a:p>
            <a:pPr marL="0" marR="0" lvl="2" indent="0" algn="just" rtl="0">
              <a:lnSpc>
                <a:spcPct val="80000"/>
              </a:lnSpc>
              <a:spcBef>
                <a:spcPts val="720"/>
              </a:spcBef>
              <a:spcAft>
                <a:spcPts val="0"/>
              </a:spcAft>
              <a:buClr>
                <a:srgbClr val="6600CC"/>
              </a:buClr>
              <a:buSzPct val="99537"/>
              <a:buFont typeface="Arial"/>
              <a:buChar char="•"/>
            </a:pPr>
            <a:r>
              <a:rPr lang="en-US" sz="3600" b="1" i="0" u="none" strike="noStrike" cap="none" baseline="0">
                <a:solidFill>
                  <a:srgbClr val="FF9900"/>
                </a:solidFill>
                <a:latin typeface="Arial"/>
                <a:ea typeface="Arial"/>
                <a:cs typeface="Arial"/>
                <a:sym typeface="Arial"/>
              </a:rPr>
              <a:t>Pozitif düşünmeyi dene</a:t>
            </a:r>
          </a:p>
          <a:p>
            <a:pPr marL="0" marR="0" lvl="2" indent="0" algn="just" rtl="0">
              <a:lnSpc>
                <a:spcPct val="80000"/>
              </a:lnSpc>
              <a:spcBef>
                <a:spcPts val="720"/>
              </a:spcBef>
              <a:spcAft>
                <a:spcPts val="0"/>
              </a:spcAft>
              <a:buClr>
                <a:srgbClr val="6600CC"/>
              </a:buClr>
              <a:buSzPct val="99537"/>
              <a:buFont typeface="Arial"/>
              <a:buChar char="•"/>
            </a:pPr>
            <a:r>
              <a:rPr lang="en-US" sz="3600" b="1" i="0" u="none" strike="noStrike" cap="none" baseline="0">
                <a:solidFill>
                  <a:srgbClr val="00CC00"/>
                </a:solidFill>
                <a:latin typeface="Arial"/>
                <a:ea typeface="Arial"/>
                <a:cs typeface="Arial"/>
                <a:sym typeface="Arial"/>
              </a:rPr>
              <a:t>Sorun üretme ! </a:t>
            </a:r>
          </a:p>
          <a:p>
            <a:pPr marL="0" marR="0" lvl="2" indent="0" algn="just" rtl="0">
              <a:lnSpc>
                <a:spcPct val="80000"/>
              </a:lnSpc>
              <a:spcBef>
                <a:spcPts val="880"/>
              </a:spcBef>
              <a:spcAft>
                <a:spcPts val="0"/>
              </a:spcAft>
              <a:buClr>
                <a:srgbClr val="6600CC"/>
              </a:buClr>
              <a:buSzPct val="100378"/>
              <a:buFont typeface="Arial"/>
              <a:buChar char="•"/>
            </a:pPr>
            <a:r>
              <a:rPr lang="en-US" sz="4400" b="1" i="0" u="none" strike="noStrike" cap="none" baseline="0">
                <a:solidFill>
                  <a:srgbClr val="FF6600"/>
                </a:solidFill>
                <a:latin typeface="Arial"/>
                <a:ea typeface="Arial"/>
                <a:cs typeface="Arial"/>
                <a:sym typeface="Arial"/>
              </a:rPr>
              <a:t>Çözüme  odaklan</a:t>
            </a:r>
          </a:p>
        </p:txBody>
      </p:sp>
      <p:pic>
        <p:nvPicPr>
          <p:cNvPr id="216" name="Shape 216"/>
          <p:cNvPicPr preferRelativeResize="0"/>
          <p:nvPr/>
        </p:nvPicPr>
        <p:blipFill>
          <a:blip r:embed="rId3"/>
          <a:stretch>
            <a:fillRect/>
          </a:stretch>
        </p:blipFill>
        <p:spPr>
          <a:xfrm>
            <a:off x="1905000" y="3962400"/>
            <a:ext cx="4876799" cy="205740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baseline="0">
                <a:solidFill>
                  <a:srgbClr val="FF0000"/>
                </a:solidFill>
                <a:latin typeface="Arial"/>
                <a:ea typeface="Arial"/>
                <a:cs typeface="Arial"/>
                <a:sym typeface="Arial"/>
              </a:rPr>
              <a:t>İç engellere takılıyoruz</a:t>
            </a:r>
          </a:p>
        </p:txBody>
      </p:sp>
      <p:sp>
        <p:nvSpPr>
          <p:cNvPr id="222" name="Shape 222"/>
          <p:cNvSpPr txBox="1">
            <a:spLocks noGrp="1"/>
          </p:cNvSpPr>
          <p:nvPr>
            <p:ph type="body" idx="1"/>
          </p:nvPr>
        </p:nvSpPr>
        <p:spPr>
          <a:xfrm>
            <a:off x="3159125" y="1600200"/>
            <a:ext cx="5527675"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a:solidFill>
                  <a:srgbClr val="C00000"/>
                </a:solidFill>
                <a:latin typeface="Arial"/>
                <a:ea typeface="Arial"/>
                <a:cs typeface="Arial"/>
                <a:sym typeface="Arial"/>
              </a:rPr>
              <a:t>Kafanızda en çok neyi düşünürseniz, hayatınızda onu çoğaltırsınız. Günde aklımızdan 60 bin ile 80 bin arası düşünce geçer. Bu düşünceler ne hakkında? </a:t>
            </a:r>
          </a:p>
          <a:p>
            <a:endParaRPr lang="en-US" sz="2800" b="0" i="0" u="none" strike="noStrike" cap="none" baseline="0">
              <a:solidFill>
                <a:srgbClr val="C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Olumsuz düşünceleri zihinsel canavarlar halini almadan önce yok edin. </a:t>
            </a:r>
          </a:p>
          <a:p>
            <a:endParaRPr lang="en-US" sz="2800" b="0" i="0" u="none" strike="noStrike" cap="none" baseline="0">
              <a:solidFill>
                <a:schemeClr val="dk1"/>
              </a:solidFill>
              <a:latin typeface="Arial"/>
              <a:ea typeface="Arial"/>
              <a:cs typeface="Arial"/>
              <a:sym typeface="Arial"/>
            </a:endParaRPr>
          </a:p>
        </p:txBody>
      </p:sp>
      <p:pic>
        <p:nvPicPr>
          <p:cNvPr id="223" name="Shape 223"/>
          <p:cNvPicPr preferRelativeResize="0"/>
          <p:nvPr/>
        </p:nvPicPr>
        <p:blipFill>
          <a:blip r:embed="rId3"/>
          <a:stretch>
            <a:fillRect/>
          </a:stretch>
        </p:blipFill>
        <p:spPr>
          <a:xfrm>
            <a:off x="609600" y="2133600"/>
            <a:ext cx="2895599" cy="4114799"/>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0" i="0" u="none" strike="noStrike" cap="none" baseline="0">
                <a:solidFill>
                  <a:srgbClr val="0070C0"/>
                </a:solidFill>
                <a:latin typeface="Arial"/>
                <a:ea typeface="Arial"/>
                <a:cs typeface="Arial"/>
                <a:sym typeface="Arial"/>
              </a:rPr>
              <a:t>Düşüncelerin mıknatıs özelliği vardır…</a:t>
            </a:r>
          </a:p>
        </p:txBody>
      </p:sp>
      <p:sp>
        <p:nvSpPr>
          <p:cNvPr id="229" name="Shape 229"/>
          <p:cNvSpPr txBox="1">
            <a:spLocks noGrp="1"/>
          </p:cNvSpPr>
          <p:nvPr>
            <p:ph type="body" idx="1"/>
          </p:nvPr>
        </p:nvSpPr>
        <p:spPr>
          <a:xfrm>
            <a:off x="3238500" y="1600200"/>
            <a:ext cx="5448300" cy="4525961"/>
          </a:xfrm>
          <a:prstGeom prst="rect">
            <a:avLst/>
          </a:prstGeom>
          <a:noFill/>
          <a:ln>
            <a:noFill/>
          </a:ln>
        </p:spPr>
        <p:txBody>
          <a:bodyPr lIns="91425" tIns="45700" rIns="91425" bIns="45700" anchor="t" anchorCtr="0">
            <a:noAutofit/>
          </a:bodyPr>
          <a:lstStyle/>
          <a:p>
            <a:pPr marL="0" marR="0" lvl="0" indent="69850" algn="l" rtl="0">
              <a:lnSpc>
                <a:spcPct val="100000"/>
              </a:lnSpc>
              <a:spcBef>
                <a:spcPts val="360"/>
              </a:spcBef>
              <a:spcAft>
                <a:spcPts val="0"/>
              </a:spcAft>
              <a:buClr>
                <a:schemeClr val="dk1"/>
              </a:buClr>
              <a:buSzPct val="34375"/>
              <a:buFont typeface="Arial"/>
              <a:buNone/>
            </a:pPr>
            <a:r>
              <a:rPr lang="en-US" sz="3200" b="0" i="0" u="none" strike="noStrike" cap="none" baseline="0">
                <a:solidFill>
                  <a:schemeClr val="dk1"/>
                </a:solidFill>
                <a:latin typeface="Arial"/>
                <a:ea typeface="Arial"/>
                <a:cs typeface="Arial"/>
                <a:sym typeface="Arial"/>
              </a:rPr>
              <a:t>
</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rgbClr val="002060"/>
                </a:solidFill>
                <a:latin typeface="Arial"/>
                <a:ea typeface="Arial"/>
                <a:cs typeface="Arial"/>
                <a:sym typeface="Arial"/>
              </a:rPr>
              <a:t>Korktuğunuz başınıza gelir.</a:t>
            </a:r>
          </a:p>
        </p:txBody>
      </p:sp>
      <p:pic>
        <p:nvPicPr>
          <p:cNvPr id="230" name="Shape 230"/>
          <p:cNvPicPr preferRelativeResize="0"/>
          <p:nvPr/>
        </p:nvPicPr>
        <p:blipFill>
          <a:blip r:embed="rId3"/>
          <a:stretch>
            <a:fillRect/>
          </a:stretch>
        </p:blipFill>
        <p:spPr>
          <a:xfrm>
            <a:off x="990600" y="2133600"/>
            <a:ext cx="2641599" cy="4114799"/>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dk2"/>
                </a:solidFill>
                <a:latin typeface="Arial"/>
                <a:ea typeface="Arial"/>
                <a:cs typeface="Arial"/>
                <a:sym typeface="Arial"/>
              </a:rPr>
              <a:t>HER ŞEY SENİNLE BAŞLAR, SENDE BİTER!</a:t>
            </a:r>
          </a:p>
        </p:txBody>
      </p:sp>
      <p:sp>
        <p:nvSpPr>
          <p:cNvPr id="236" name="Shape 236"/>
          <p:cNvSpPr txBox="1">
            <a:spLocks noGrp="1"/>
          </p:cNvSpPr>
          <p:nvPr>
            <p:ph type="body" idx="1"/>
          </p:nvPr>
        </p:nvSpPr>
        <p:spPr>
          <a:xfrm>
            <a:off x="2627311" y="1600200"/>
            <a:ext cx="6059487"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a:t>
            </a:r>
            <a:r>
              <a:rPr lang="en-US" sz="1800" b="0" i="0" u="none" strike="noStrike" cap="none" baseline="0">
                <a:solidFill>
                  <a:schemeClr val="dk1"/>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Çaresizlik öğrenilmiştir. </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Başarılı olmak da öğrenilebilir.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Sende sandığından fazlası var!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Gelebileceğin en iyi yerde değilsin.</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Yeni bir hayat için gereken, yeni bir akıldır.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Doğru şeyi yapmak için yanlış zaman yoktur.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Rüzgarı suçlamayı bırak, yelkenleri kullanmayı öğren!</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Seyirci koltuğundan sıkıldıysan, sahneye çık.</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Zirvede her zaman bir kişiye daha yer var.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Her şey seninle başlar!</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Başkaları yapabildiyse, sen de yaparsın.</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Hayatta ya tozu dumana katarsın,</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Ya da tozu dumanı yutarsın.</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Seçim senin!</a:t>
            </a:r>
          </a:p>
        </p:txBody>
      </p:sp>
      <p:pic>
        <p:nvPicPr>
          <p:cNvPr id="237" name="Shape 237"/>
          <p:cNvPicPr preferRelativeResize="0"/>
          <p:nvPr/>
        </p:nvPicPr>
        <p:blipFill>
          <a:blip r:embed="rId3"/>
          <a:stretch>
            <a:fillRect/>
          </a:stretch>
        </p:blipFill>
        <p:spPr>
          <a:xfrm>
            <a:off x="468312" y="1989136"/>
            <a:ext cx="2190750" cy="3276600"/>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69850" algn="l" rtl="0">
              <a:lnSpc>
                <a:spcPct val="100000"/>
              </a:lnSpc>
              <a:spcBef>
                <a:spcPts val="360"/>
              </a:spcBef>
              <a:spcAft>
                <a:spcPts val="0"/>
              </a:spcAft>
              <a:buClr>
                <a:schemeClr val="dk1"/>
              </a:buClr>
              <a:buSzPct val="34375"/>
              <a:buFont typeface="Arial"/>
              <a:buNone/>
            </a:pPr>
            <a:r>
              <a:rPr lang="en-US" sz="3200" b="0" i="0" u="none" strike="noStrike" cap="none" baseline="0">
                <a:solidFill>
                  <a:schemeClr val="dk1"/>
                </a:solidFill>
                <a:latin typeface="Arial"/>
                <a:ea typeface="Arial"/>
                <a:cs typeface="Arial"/>
                <a:sym typeface="Arial"/>
              </a:rPr>
              <a:t>
</a:t>
            </a:r>
          </a:p>
        </p:txBody>
      </p:sp>
      <p:pic>
        <p:nvPicPr>
          <p:cNvPr id="243" name="Shape 243"/>
          <p:cNvPicPr preferRelativeResize="0"/>
          <p:nvPr/>
        </p:nvPicPr>
        <p:blipFill>
          <a:blip r:embed="rId3"/>
          <a:stretch>
            <a:fillRect/>
          </a:stretch>
        </p:blipFill>
        <p:spPr>
          <a:xfrm>
            <a:off x="609600" y="1752600"/>
            <a:ext cx="8064500" cy="4608512"/>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8508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Asla pes etme…</a:t>
            </a:r>
          </a:p>
        </p:txBody>
      </p:sp>
      <p:sp>
        <p:nvSpPr>
          <p:cNvPr id="63" name="Shape 63"/>
          <p:cNvSpPr txBox="1">
            <a:spLocks noGrp="1"/>
          </p:cNvSpPr>
          <p:nvPr>
            <p:ph type="body" idx="1"/>
          </p:nvPr>
        </p:nvSpPr>
        <p:spPr>
          <a:xfrm>
            <a:off x="3492500" y="1600200"/>
            <a:ext cx="5194300"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rgbClr val="7F7F7F"/>
                </a:solidFill>
                <a:latin typeface="Arial"/>
                <a:ea typeface="Arial"/>
                <a:cs typeface="Arial"/>
                <a:sym typeface="Arial"/>
              </a:rPr>
              <a:t>Öğrencinin biri kasabasında kütüphane kurulması için altı yıl boyunca valiliğe tam 312 mektup yazıyor, valilik en sonunda mektupların sonunun gelmeyeceğini düşünerek kasabaya küçük bir kütüphane kurmaya karar veriyor , ancak çocuğa bu da yetmiyor ve artık haftada ki mektup birden yazmaya başlıyor dört yıl sora valilik kasabaya ülkenin en büyük kütüphanesini kurmaya karar veriyor …</a:t>
            </a:r>
          </a:p>
        </p:txBody>
      </p:sp>
      <p:pic>
        <p:nvPicPr>
          <p:cNvPr id="64" name="Shape 64"/>
          <p:cNvPicPr preferRelativeResize="0"/>
          <p:nvPr/>
        </p:nvPicPr>
        <p:blipFill>
          <a:blip r:embed="rId3"/>
          <a:stretch>
            <a:fillRect/>
          </a:stretch>
        </p:blipFill>
        <p:spPr>
          <a:xfrm>
            <a:off x="395287" y="1557337"/>
            <a:ext cx="3097211" cy="4679949"/>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150937" y="457200"/>
            <a:ext cx="7793036" cy="13874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rgbClr val="CC3300"/>
                </a:solidFill>
                <a:latin typeface="Arial"/>
                <a:ea typeface="Arial"/>
                <a:cs typeface="Arial"/>
                <a:sym typeface="Arial"/>
              </a:rPr>
              <a:t>SINAV STRESİ</a:t>
            </a:r>
          </a:p>
        </p:txBody>
      </p:sp>
      <p:sp>
        <p:nvSpPr>
          <p:cNvPr id="249" name="Shape 249"/>
          <p:cNvSpPr txBox="1">
            <a:spLocks noGrp="1"/>
          </p:cNvSpPr>
          <p:nvPr>
            <p:ph type="body" idx="1"/>
          </p:nvPr>
        </p:nvSpPr>
        <p:spPr>
          <a:xfrm>
            <a:off x="228600" y="2017711"/>
            <a:ext cx="7086600"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88541"/>
              <a:buFont typeface="Arial"/>
              <a:buChar char="•"/>
            </a:pPr>
            <a:r>
              <a:rPr lang="en-US" sz="3200" b="0" i="0" u="none" strike="noStrike" cap="none" baseline="0">
                <a:solidFill>
                  <a:schemeClr val="dk1"/>
                </a:solidFill>
                <a:latin typeface="Arial"/>
                <a:ea typeface="Arial"/>
                <a:cs typeface="Arial"/>
                <a:sym typeface="Arial"/>
              </a:rPr>
              <a:t>
</a:t>
            </a:r>
            <a:r>
              <a:rPr lang="en-US" sz="2800" b="0" i="0" u="none" strike="noStrike" cap="none" baseline="0">
                <a:solidFill>
                  <a:schemeClr val="dk1"/>
                </a:solidFill>
                <a:latin typeface="Arial"/>
                <a:ea typeface="Arial"/>
                <a:cs typeface="Arial"/>
                <a:sym typeface="Arial"/>
              </a:rPr>
              <a:t>Baba oğluna; </a:t>
            </a:r>
            <a:r>
              <a:rPr lang="en-US" sz="2400" b="0" i="0" u="none" strike="noStrike" cap="none" baseline="0">
                <a:solidFill>
                  <a:schemeClr val="dk1"/>
                </a:solidFill>
                <a:latin typeface="Arial"/>
                <a:ea typeface="Arial"/>
                <a:cs typeface="Arial"/>
                <a:sym typeface="Arial"/>
              </a:rPr>
              <a:t>Atatürk senin yaşındayken sınıf birincisiydi… </a:t>
            </a:r>
          </a:p>
          <a:p>
            <a:endParaRPr lang="en-US" sz="2400" b="0" i="0" u="none" strike="noStrike" cap="none" baseline="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Oğulda babasına;</a:t>
            </a:r>
            <a:r>
              <a:rPr lang="en-US" sz="2400" b="0" i="0" u="none" strike="noStrike" cap="none" baseline="0">
                <a:solidFill>
                  <a:schemeClr val="dk1"/>
                </a:solidFill>
                <a:latin typeface="Arial"/>
                <a:ea typeface="Arial"/>
                <a:cs typeface="Arial"/>
                <a:sym typeface="Arial"/>
              </a:rPr>
              <a:t>Senin yaşındayken de cumhurbaşkanıydı…</a:t>
            </a:r>
          </a:p>
          <a:p>
            <a:endParaRPr lang="en-US" sz="2400" b="0" i="0" u="none" strike="noStrike" cap="none" baseline="0">
              <a:solidFill>
                <a:schemeClr val="dk1"/>
              </a:solidFill>
              <a:latin typeface="Arial"/>
              <a:ea typeface="Arial"/>
              <a:cs typeface="Arial"/>
              <a:sym typeface="Arial"/>
            </a:endParaRPr>
          </a:p>
        </p:txBody>
      </p:sp>
      <p:pic>
        <p:nvPicPr>
          <p:cNvPr id="250" name="Shape 250"/>
          <p:cNvPicPr preferRelativeResize="0"/>
          <p:nvPr/>
        </p:nvPicPr>
        <p:blipFill>
          <a:blip r:embed="rId3"/>
          <a:stretch>
            <a:fillRect/>
          </a:stretch>
        </p:blipFill>
        <p:spPr>
          <a:xfrm>
            <a:off x="7086600" y="1752600"/>
            <a:ext cx="1584324" cy="4114800"/>
          </a:xfrm>
          <a:prstGeom prst="rect">
            <a:avLst/>
          </a:prstGeom>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rgbClr val="CC3300"/>
                </a:solidFill>
                <a:latin typeface="Arial"/>
                <a:ea typeface="Arial"/>
                <a:cs typeface="Arial"/>
                <a:sym typeface="Arial"/>
              </a:rPr>
              <a:t>Bilmece</a:t>
            </a:r>
          </a:p>
        </p:txBody>
      </p:sp>
      <p:sp>
        <p:nvSpPr>
          <p:cNvPr id="256" name="Shape 25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hlink"/>
                </a:solidFill>
                <a:latin typeface="Arial"/>
                <a:ea typeface="Arial"/>
                <a:cs typeface="Arial"/>
                <a:sym typeface="Arial"/>
              </a:rPr>
              <a:t>Hangi gün</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Bir kabilede </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Kadınlar Pazartesi,Salı,Çarşamba günleri,</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Erkekler ise Perşembe,Cuma,Cumartesi günleri yalan söylemekteler, </a:t>
            </a: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Diger günlerde ise doğruyu söylemektelermiş.</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Kadın: Dün yalan söylüyordum.</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Erkek: Ben de.</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Bugün günlerden nedir?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SINAV STRESİNE KARŞI</a:t>
            </a:r>
          </a:p>
        </p:txBody>
      </p:sp>
      <p:sp>
        <p:nvSpPr>
          <p:cNvPr id="262" name="Shape 262"/>
          <p:cNvSpPr txBox="1">
            <a:spLocks noGrp="1"/>
          </p:cNvSpPr>
          <p:nvPr>
            <p:ph type="body" idx="1"/>
          </p:nvPr>
        </p:nvSpPr>
        <p:spPr>
          <a:xfrm>
            <a:off x="2339975" y="1600200"/>
            <a:ext cx="6346824"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accent2"/>
                </a:solidFill>
                <a:latin typeface="Arial"/>
                <a:ea typeface="Arial"/>
                <a:cs typeface="Arial"/>
                <a:sym typeface="Arial"/>
              </a:rPr>
              <a:t>Sınava girmeden sanki sınava girmis her şey bitmiş senaryolarını kendinizce üretmeyin. Kazanamazsanız ne olacağını sınavdan sonraya saklayın.</a:t>
            </a:r>
          </a:p>
          <a:p>
            <a:endParaRPr lang="en-US" sz="2000" b="0" i="0" u="none" strike="noStrike" cap="none" baseline="0">
              <a:solidFill>
                <a:schemeClr val="accent2"/>
              </a:solidFill>
              <a:latin typeface="Arial"/>
              <a:ea typeface="Arial"/>
              <a:cs typeface="Arial"/>
              <a:sym typeface="Arial"/>
            </a:endParaRPr>
          </a:p>
          <a:p>
            <a:endParaRPr lang="en-US" sz="2000" b="0" i="0" u="none" strike="noStrike" cap="none" baseline="0">
              <a:solidFill>
                <a:schemeClr val="accen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folHlink"/>
                </a:solidFill>
                <a:latin typeface="Arial"/>
                <a:ea typeface="Arial"/>
                <a:cs typeface="Arial"/>
                <a:sym typeface="Arial"/>
              </a:rPr>
              <a:t>Sınava dönük karamsar konuşmalardan yada size sıkıntı verecek ortamlardan uzak durmaya özen gösterin.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Ben zorlanıyorsam, diğerleri de zorlanıyordur.’ Ya da Ben heyecanlıysam, diğerleri de heyecanlıdır.’ </a:t>
            </a:r>
            <a:r>
              <a:rPr lang="en-US" sz="2000" b="1" i="0" u="none" strike="noStrike" cap="none" baseline="0">
                <a:solidFill>
                  <a:srgbClr val="CC3300"/>
                </a:solidFill>
                <a:latin typeface="Arial"/>
                <a:ea typeface="Arial"/>
                <a:cs typeface="Arial"/>
                <a:sym typeface="Arial"/>
              </a:rPr>
              <a:t>Bu süreçte kendinize sık sık yalnız olmadığınızı hatırlatmanızda fayda vardır.</a:t>
            </a:r>
            <a:r>
              <a:rPr lang="en-US" sz="2000" b="0" i="0" u="none" strike="noStrike" cap="none" baseline="0">
                <a:solidFill>
                  <a:schemeClr val="dk1"/>
                </a:solidFill>
                <a:latin typeface="Arial"/>
                <a:ea typeface="Arial"/>
                <a:cs typeface="Arial"/>
                <a:sym typeface="Arial"/>
              </a:rPr>
              <a:t> Tek başınalık duygusundan sıyrıldığınızda, sınav havasına girmeniz daha da kolay olacaktır. </a:t>
            </a:r>
          </a:p>
        </p:txBody>
      </p:sp>
      <p:pic>
        <p:nvPicPr>
          <p:cNvPr id="263" name="Shape 263"/>
          <p:cNvPicPr preferRelativeResize="0"/>
          <p:nvPr/>
        </p:nvPicPr>
        <p:blipFill>
          <a:blip r:embed="rId3"/>
          <a:stretch>
            <a:fillRect/>
          </a:stretch>
        </p:blipFill>
        <p:spPr>
          <a:xfrm>
            <a:off x="539750" y="1916111"/>
            <a:ext cx="1368425" cy="4032249"/>
          </a:xfrm>
          <a:prstGeom prst="rect">
            <a:avLst/>
          </a:prstGeom>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0" i="0" u="none" strike="noStrike" cap="none" baseline="0">
                <a:solidFill>
                  <a:schemeClr val="hlink"/>
                </a:solidFill>
                <a:latin typeface="Arial"/>
                <a:ea typeface="Arial"/>
                <a:cs typeface="Arial"/>
                <a:sym typeface="Arial"/>
              </a:rPr>
              <a:t>SINAV STRESİNE KARŞI</a:t>
            </a:r>
          </a:p>
        </p:txBody>
      </p:sp>
      <p:sp>
        <p:nvSpPr>
          <p:cNvPr id="269" name="Shape 269"/>
          <p:cNvSpPr txBox="1">
            <a:spLocks noGrp="1"/>
          </p:cNvSpPr>
          <p:nvPr>
            <p:ph type="body" idx="1"/>
          </p:nvPr>
        </p:nvSpPr>
        <p:spPr>
          <a:xfrm>
            <a:off x="2051050" y="1600200"/>
            <a:ext cx="6635750"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 salonunda kendiniz için ayrılan yere oturduğunuzda sınavla ilgili hazırlık sürecinin tamamen bittiğinin ve artık yaptığınız hazırlığın meyvesini alacağınızın farkında olmalısınız.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Sınavın ilk 5-10 dakikasında heyecanınız ve kaygınız yüksek, motivasyonunuz düşük olabilir. Bu gayet doğaldır ve her öğrenci bu durumu yaşar.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Ancak bu olumsuz durumun sınav süresince devam edeceği gibi bir düşünce içine girerseniz performansınız olumsuz etkilenir ve dikkatinizi toplayamazsınız.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Sınava ders çalışma boyutundaki hazırlık kadar psikolojik hazırlıkta önem taşır. Unutmayın “iyi bir başlangıç iyi bir sonucun göstergesidir” </a:t>
            </a:r>
          </a:p>
          <a:p>
            <a:endParaRPr lang="en-US" sz="1800" b="0" i="0" u="none" strike="noStrike" cap="none" baseline="0">
              <a:solidFill>
                <a:schemeClr val="lt2"/>
              </a:solidFill>
              <a:latin typeface="Arial"/>
              <a:ea typeface="Arial"/>
              <a:cs typeface="Arial"/>
              <a:sym typeface="Arial"/>
            </a:endParaRPr>
          </a:p>
        </p:txBody>
      </p:sp>
      <p:pic>
        <p:nvPicPr>
          <p:cNvPr id="270" name="Shape 270"/>
          <p:cNvPicPr preferRelativeResize="0"/>
          <p:nvPr/>
        </p:nvPicPr>
        <p:blipFill>
          <a:blip r:embed="rId3"/>
          <a:stretch>
            <a:fillRect/>
          </a:stretch>
        </p:blipFill>
        <p:spPr>
          <a:xfrm>
            <a:off x="457200" y="1989136"/>
            <a:ext cx="1593850" cy="3816349"/>
          </a:xfrm>
          <a:prstGeom prst="rect">
            <a:avLst/>
          </a:prstGeom>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Kaygıyı Azaltmak İçin Bazı Tavsiyeler</a:t>
            </a:r>
          </a:p>
        </p:txBody>
      </p:sp>
      <p:sp>
        <p:nvSpPr>
          <p:cNvPr id="276" name="Shape 276"/>
          <p:cNvSpPr txBox="1">
            <a:spLocks noGrp="1"/>
          </p:cNvSpPr>
          <p:nvPr>
            <p:ph type="body" idx="1"/>
          </p:nvPr>
        </p:nvSpPr>
        <p:spPr>
          <a:xfrm>
            <a:off x="1619250" y="1125537"/>
            <a:ext cx="7067549" cy="5000625"/>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Öncelikle hayata ve olaylara olumlu yönden bakın. Kendinize güvenin.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hlink"/>
                </a:solidFill>
                <a:latin typeface="Arial"/>
                <a:ea typeface="Arial"/>
                <a:cs typeface="Arial"/>
                <a:sym typeface="Arial"/>
              </a:rPr>
              <a:t>Hayatı tek seçenekli düşünmeyin. Sınavı mutluluğun ve başarının tek şartı olarak görmeyin. </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Hafif egzersizler ve açık hava yürüyüşleri yapmaya çalışın. Ağır sportif faaliyetlerden uzak durun.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hlink"/>
                </a:solidFill>
                <a:latin typeface="Arial"/>
                <a:ea typeface="Arial"/>
                <a:cs typeface="Arial"/>
                <a:sym typeface="Arial"/>
              </a:rPr>
              <a:t>Potansiyelinize göre hedefler belirleyin.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Konuştuğunuzda rahatlayacağınız kimselerle birlikte vakit geçirin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hlink"/>
                </a:solidFill>
                <a:latin typeface="Arial"/>
                <a:ea typeface="Arial"/>
                <a:cs typeface="Arial"/>
                <a:sym typeface="Arial"/>
              </a:rPr>
              <a:t>Uyku düzeninize dikkat edin. Su ve toprakla temasınızı sıklaştırın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Mutlu olduğunuz dönemleri hatırlamaya çalışın.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hlink"/>
                </a:solidFill>
                <a:latin typeface="Arial"/>
                <a:ea typeface="Arial"/>
                <a:cs typeface="Arial"/>
                <a:sym typeface="Arial"/>
              </a:rPr>
              <a:t>Sınava günler kala sınavdan ve sınavın olumsuz etkilerinden konuşmaktan kaçının.</a:t>
            </a:r>
          </a:p>
          <a:p>
            <a:pPr marL="0" marR="0" lvl="0" indent="0" algn="l" rtl="0">
              <a:lnSpc>
                <a:spcPct val="9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Kalan zamanı takvim yapraklarına dökmeyin</a:t>
            </a:r>
          </a:p>
        </p:txBody>
      </p:sp>
      <p:pic>
        <p:nvPicPr>
          <p:cNvPr id="277" name="Shape 277"/>
          <p:cNvPicPr preferRelativeResize="0"/>
          <p:nvPr/>
        </p:nvPicPr>
        <p:blipFill>
          <a:blip r:embed="rId3"/>
          <a:stretch>
            <a:fillRect/>
          </a:stretch>
        </p:blipFill>
        <p:spPr>
          <a:xfrm>
            <a:off x="323850" y="1844675"/>
            <a:ext cx="1238250" cy="3311524"/>
          </a:xfrm>
          <a:prstGeom prst="rect">
            <a:avLst/>
          </a:prstGeom>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0" u="none" strike="noStrike" cap="none" baseline="0">
                <a:solidFill>
                  <a:schemeClr val="folHlink"/>
                </a:solidFill>
                <a:latin typeface="Arial"/>
                <a:ea typeface="Arial"/>
                <a:cs typeface="Arial"/>
                <a:sym typeface="Arial"/>
              </a:rPr>
              <a:t>OLUMLU OL…</a:t>
            </a:r>
          </a:p>
        </p:txBody>
      </p:sp>
      <p:sp>
        <p:nvSpPr>
          <p:cNvPr id="283" name="Shape 283"/>
          <p:cNvSpPr txBox="1">
            <a:spLocks noGrp="1"/>
          </p:cNvSpPr>
          <p:nvPr>
            <p:ph type="body" idx="1"/>
          </p:nvPr>
        </p:nvSpPr>
        <p:spPr>
          <a:xfrm>
            <a:off x="3492500" y="2420936"/>
            <a:ext cx="5400675" cy="3665536"/>
          </a:xfrm>
          <a:prstGeom prst="rect">
            <a:avLst/>
          </a:prstGeom>
          <a:noFill/>
          <a:ln>
            <a:noFill/>
          </a:ln>
        </p:spPr>
        <p:txBody>
          <a:bodyPr lIns="91425" tIns="45700" rIns="91425" bIns="45700" anchor="t" anchorCtr="0">
            <a:noAutofit/>
          </a:bodyPr>
          <a:lstStyle/>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Büyük Düşünüyorum.</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Kendime Güveniyorum.</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Daima Olumlu Düşünürüm.</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Kendi Geleceğimi Düşünürüm.</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Önceliklerimden Taviz Vermem.</a:t>
            </a:r>
          </a:p>
          <a:p>
            <a:pPr marL="0" marR="0" lvl="0" indent="0" algn="l" rtl="0">
              <a:lnSpc>
                <a:spcPct val="80000"/>
              </a:lnSpc>
              <a:spcBef>
                <a:spcPts val="480"/>
              </a:spcBef>
              <a:spcAft>
                <a:spcPts val="0"/>
              </a:spcAft>
              <a:buClr>
                <a:schemeClr val="dk1"/>
              </a:buClr>
              <a:buSzPct val="100694"/>
              <a:buFont typeface="Arial"/>
              <a:buChar char="•"/>
            </a:pPr>
            <a:r>
              <a:rPr lang="en-US" sz="2400" b="1" i="0" u="none" strike="noStrike" cap="none" baseline="0">
                <a:solidFill>
                  <a:schemeClr val="accent2"/>
                </a:solidFill>
                <a:latin typeface="Arial"/>
                <a:ea typeface="Arial"/>
                <a:cs typeface="Arial"/>
                <a:sym typeface="Arial"/>
              </a:rPr>
              <a:t>İsteklerim Üzerinde Odaklanırım.</a:t>
            </a:r>
          </a:p>
        </p:txBody>
      </p:sp>
      <p:pic>
        <p:nvPicPr>
          <p:cNvPr id="284" name="Shape 284"/>
          <p:cNvPicPr preferRelativeResize="0"/>
          <p:nvPr/>
        </p:nvPicPr>
        <p:blipFill>
          <a:blip r:embed="rId3"/>
          <a:stretch>
            <a:fillRect/>
          </a:stretch>
        </p:blipFill>
        <p:spPr>
          <a:xfrm>
            <a:off x="611187" y="1700211"/>
            <a:ext cx="2881311" cy="4322762"/>
          </a:xfrm>
          <a:prstGeom prst="rect">
            <a:avLst/>
          </a:prstGeom>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subTitle" idx="1"/>
          </p:nvPr>
        </p:nvSpPr>
        <p:spPr>
          <a:xfrm>
            <a:off x="304800" y="1219200"/>
            <a:ext cx="6019799" cy="5029199"/>
          </a:xfrm>
          <a:prstGeom prst="rect">
            <a:avLst/>
          </a:prstGeom>
          <a:noFill/>
          <a:ln>
            <a:noFill/>
          </a:ln>
        </p:spPr>
        <p:txBody>
          <a:bodyPr lIns="91425" tIns="45700" rIns="91425" bIns="45700" anchor="t" anchorCtr="0">
            <a:noAutofit/>
          </a:bodyPr>
          <a:lstStyle/>
          <a:p>
            <a:pPr marL="0" marR="0" lvl="0" indent="0" algn="ctr" rtl="0">
              <a:lnSpc>
                <a:spcPct val="100000"/>
              </a:lnSpc>
              <a:spcBef>
                <a:spcPts val="640"/>
              </a:spcBef>
              <a:spcAft>
                <a:spcPts val="0"/>
              </a:spcAft>
              <a:buClr>
                <a:srgbClr val="6600CC"/>
              </a:buClr>
              <a:buSzPct val="226190"/>
              <a:buFont typeface="Arial"/>
              <a:buChar char="•"/>
            </a:pPr>
            <a:r>
              <a:rPr lang="en-US" sz="1400" b="0" i="0" u="none" strike="noStrike" cap="none" baseline="0">
                <a:solidFill>
                  <a:srgbClr val="6600CC"/>
                </a:solidFill>
                <a:latin typeface="Arial"/>
                <a:ea typeface="Arial"/>
                <a:cs typeface="Arial"/>
                <a:sym typeface="Arial"/>
              </a:rPr>
              <a:t>
</a:t>
            </a:r>
            <a:r>
              <a:rPr lang="en-US" sz="3200" b="0" i="0" u="none" strike="noStrike" cap="none" baseline="0">
                <a:solidFill>
                  <a:srgbClr val="FF0000"/>
                </a:solidFill>
                <a:latin typeface="Comic Sans MS"/>
                <a:ea typeface="Comic Sans MS"/>
                <a:cs typeface="Comic Sans MS"/>
                <a:sym typeface="Comic Sans MS"/>
              </a:rPr>
              <a:t>Çoğu zaman kendimize en büyük engel biz olabiliyoruz…</a:t>
            </a:r>
          </a:p>
          <a:p>
            <a:endParaRPr lang="en-US" sz="3200" b="0" i="0" u="none" strike="noStrike" cap="none" baseline="0">
              <a:solidFill>
                <a:srgbClr val="FF0000"/>
              </a:solidFill>
              <a:latin typeface="Comic Sans MS"/>
              <a:ea typeface="Comic Sans MS"/>
              <a:cs typeface="Comic Sans MS"/>
              <a:sym typeface="Comic Sans MS"/>
            </a:endParaRPr>
          </a:p>
          <a:p>
            <a:endParaRPr lang="en-US" sz="3200" b="0" i="0" u="none" strike="noStrike" cap="none" baseline="0">
              <a:solidFill>
                <a:srgbClr val="FF0000"/>
              </a:solidFill>
              <a:latin typeface="Comic Sans MS"/>
              <a:ea typeface="Comic Sans MS"/>
              <a:cs typeface="Comic Sans MS"/>
              <a:sym typeface="Comic Sans MS"/>
            </a:endParaRPr>
          </a:p>
          <a:p>
            <a:endParaRPr lang="en-US" sz="3200" b="0" i="0" u="none" strike="noStrike" cap="none" baseline="0">
              <a:solidFill>
                <a:srgbClr val="FF0000"/>
              </a:solidFill>
              <a:latin typeface="Comic Sans MS"/>
              <a:ea typeface="Comic Sans MS"/>
              <a:cs typeface="Comic Sans MS"/>
              <a:sym typeface="Comic Sans MS"/>
            </a:endParaRPr>
          </a:p>
          <a:p>
            <a:endParaRPr lang="en-US" sz="3200" b="0" i="0" u="none" strike="noStrike" cap="none" baseline="0">
              <a:solidFill>
                <a:srgbClr val="FF0000"/>
              </a:solidFill>
              <a:latin typeface="Comic Sans MS"/>
              <a:ea typeface="Comic Sans MS"/>
              <a:cs typeface="Comic Sans MS"/>
              <a:sym typeface="Comic Sans MS"/>
            </a:endParaRPr>
          </a:p>
          <a:p>
            <a:pPr marL="0" marR="0" lvl="0" indent="0" algn="ctr" rtl="0">
              <a:lnSpc>
                <a:spcPct val="100000"/>
              </a:lnSpc>
              <a:spcBef>
                <a:spcPts val="640"/>
              </a:spcBef>
              <a:spcAft>
                <a:spcPts val="0"/>
              </a:spcAft>
              <a:buClr>
                <a:srgbClr val="6600CC"/>
              </a:buClr>
              <a:buSzPct val="25000"/>
              <a:buFont typeface="Comic Sans MS"/>
              <a:buNone/>
            </a:pPr>
            <a:r>
              <a:rPr lang="en-US" sz="3200" b="1" i="0" u="none" strike="noStrike" cap="none" baseline="0">
                <a:solidFill>
                  <a:schemeClr val="dk1"/>
                </a:solidFill>
                <a:latin typeface="Comic Sans MS"/>
                <a:ea typeface="Comic Sans MS"/>
                <a:cs typeface="Comic Sans MS"/>
                <a:sym typeface="Comic Sans MS"/>
              </a:rPr>
              <a:t>İç engellere takılıyoruz</a:t>
            </a:r>
          </a:p>
          <a:p>
            <a:endParaRPr lang="en-US" sz="3200" b="1" i="0" u="none" strike="noStrike" cap="none" baseline="0">
              <a:solidFill>
                <a:schemeClr val="dk1"/>
              </a:solidFill>
              <a:latin typeface="Comic Sans MS"/>
              <a:ea typeface="Comic Sans MS"/>
              <a:cs typeface="Comic Sans MS"/>
              <a:sym typeface="Comic Sans MS"/>
            </a:endParaRPr>
          </a:p>
        </p:txBody>
      </p:sp>
      <p:pic>
        <p:nvPicPr>
          <p:cNvPr id="290" name="Shape 290"/>
          <p:cNvPicPr preferRelativeResize="0"/>
          <p:nvPr/>
        </p:nvPicPr>
        <p:blipFill>
          <a:blip r:embed="rId3"/>
          <a:stretch>
            <a:fillRect/>
          </a:stretch>
        </p:blipFill>
        <p:spPr>
          <a:xfrm>
            <a:off x="6553200" y="1295400"/>
            <a:ext cx="2286000" cy="4495800"/>
          </a:xfrm>
          <a:prstGeom prst="rect">
            <a:avLst/>
          </a:prstGeom>
        </p:spPr>
      </p:pic>
      <p:pic>
        <p:nvPicPr>
          <p:cNvPr id="291" name="Shape 291"/>
          <p:cNvPicPr preferRelativeResize="0"/>
          <p:nvPr/>
        </p:nvPicPr>
        <p:blipFill>
          <a:blip r:embed="rId4"/>
          <a:stretch>
            <a:fillRect/>
          </a:stretch>
        </p:blipFill>
        <p:spPr>
          <a:xfrm>
            <a:off x="0" y="0"/>
            <a:ext cx="9144000" cy="6857999"/>
          </a:xfrm>
          <a:prstGeom prst="rect">
            <a:avLst/>
          </a:prstGeom>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a:solidFill>
                  <a:schemeClr val="hlink"/>
                </a:solidFill>
                <a:latin typeface="Arial"/>
                <a:ea typeface="Arial"/>
                <a:cs typeface="Arial"/>
                <a:sym typeface="Arial"/>
              </a:rPr>
              <a:t>Kaygıyı Azaltmak İçin Bazı Tavsiyeler</a:t>
            </a:r>
          </a:p>
        </p:txBody>
      </p:sp>
      <p:sp>
        <p:nvSpPr>
          <p:cNvPr id="297" name="Shape 297"/>
          <p:cNvSpPr txBox="1">
            <a:spLocks noGrp="1"/>
          </p:cNvSpPr>
          <p:nvPr>
            <p:ph type="body" idx="1"/>
          </p:nvPr>
        </p:nvSpPr>
        <p:spPr>
          <a:xfrm>
            <a:off x="1763711" y="1600200"/>
            <a:ext cx="7200900"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Günün belli dönemlerinde nefes egzersizleri yapın.</a:t>
            </a:r>
          </a:p>
          <a:p>
            <a:endParaRPr lang="en-US" sz="1600" b="1"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İyi bir nefes almak, iyi bir nefes vermekle başlar. </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Ağır, derin ve sessiz olun. </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Nefes egzersizine başlamadan önce, sağ elinizi göbeğinizin altına koyun.</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Sol elinizi göğsünüzün üzerine koyun ve gözlerinizi kapatın.</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Nefes almadan önce ciğerinizi iyice boşaltın.</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Yeni bir nefes almak için birkaç saniye bekleyin. </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Art arda iki derin nefes aldıktan sonra, kesinlikle 4-5 keznormal nefes alın.</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Tüm bu işlemleri günde 40 kez yapın ve bunu alışkanlık haline getirin. </a:t>
            </a:r>
          </a:p>
          <a:p>
            <a:endParaRPr lang="en-US" sz="1600" b="0"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dk1"/>
                </a:solidFill>
                <a:latin typeface="Arial"/>
                <a:ea typeface="Arial"/>
                <a:cs typeface="Arial"/>
                <a:sym typeface="Arial"/>
              </a:rPr>
              <a:t>Derin nefes alıp vererek beyninize giden oksijeni artırabilirsiniz ve bu sizin performansınızı arttıracaktır.. Bildiklerinizden farklı bir şey sormayacaklar, telaş yapmayın, dershanede sınava giriyormuş gibi düşünün.</a:t>
            </a:r>
          </a:p>
        </p:txBody>
      </p:sp>
      <p:pic>
        <p:nvPicPr>
          <p:cNvPr id="298" name="Shape 298"/>
          <p:cNvPicPr preferRelativeResize="0"/>
          <p:nvPr/>
        </p:nvPicPr>
        <p:blipFill>
          <a:blip r:embed="rId3"/>
          <a:stretch>
            <a:fillRect/>
          </a:stretch>
        </p:blipFill>
        <p:spPr>
          <a:xfrm>
            <a:off x="395287" y="1628775"/>
            <a:ext cx="1152524" cy="3671887"/>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0" i="0" u="none" strike="noStrike" cap="none" baseline="0">
                <a:solidFill>
                  <a:srgbClr val="CC3300"/>
                </a:solidFill>
                <a:latin typeface="Arial"/>
                <a:ea typeface="Arial"/>
                <a:cs typeface="Arial"/>
                <a:sym typeface="Arial"/>
              </a:rPr>
              <a:t>Bilmece</a:t>
            </a:r>
            <a:r>
              <a:rPr lang="en-US" sz="3600" b="0" i="0" u="none" strike="noStrike" cap="none" baseline="0">
                <a:solidFill>
                  <a:schemeClr val="dk2"/>
                </a:solidFill>
                <a:latin typeface="Arial"/>
                <a:ea typeface="Arial"/>
                <a:cs typeface="Arial"/>
                <a:sym typeface="Arial"/>
              </a:rPr>
              <a:t> </a:t>
            </a:r>
          </a:p>
        </p:txBody>
      </p:sp>
      <p:sp>
        <p:nvSpPr>
          <p:cNvPr id="304" name="Shape 30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Görgü tanığı da aynen şöyle anlatmış:</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 Sahilde yürüyordum iskeleye yanaşmış olan gemide adam kafasına silahı dayayıp 2 el ateş etti."</a:t>
            </a: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Yani görgü tanığı adamın intihar ettiğini iddaa etmiş.</a:t>
            </a:r>
          </a:p>
          <a:p>
            <a:endParaRPr lang="en-US" sz="2000" b="0" i="0" u="none" strike="noStrike" cap="none" baseline="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Hakim de adamı " Bu vurdu, tutuklayın. " demiş.</a:t>
            </a:r>
            <a:br>
              <a:rPr lang="en-US" sz="2000" b="0" i="0" u="none" strike="noStrike" cap="none" baseline="0">
                <a:solidFill>
                  <a:schemeClr val="dk1"/>
                </a:solidFill>
                <a:latin typeface="Arial"/>
                <a:ea typeface="Arial"/>
                <a:cs typeface="Arial"/>
                <a:sym typeface="Arial"/>
              </a:rPr>
            </a:br>
            <a:r>
              <a:rPr lang="en-US" sz="2000" b="0" i="0" u="none" strike="noStrike" cap="none" baseline="0">
                <a:solidFill>
                  <a:schemeClr val="dk1"/>
                </a:solidFill>
                <a:latin typeface="Arial"/>
                <a:ea typeface="Arial"/>
                <a:cs typeface="Arial"/>
                <a:sym typeface="Arial"/>
              </a:rPr>
              <a:t>Hakim bunu sizce neye dayanarak söylemiş olabilir?</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908050"/>
            <a:ext cx="8229600" cy="511175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000" b="1" i="0" u="none" strike="noStrike" cap="none" baseline="0">
                <a:solidFill>
                  <a:srgbClr val="FF0000"/>
                </a:solidFill>
                <a:latin typeface="Arial"/>
                <a:ea typeface="Arial"/>
                <a:cs typeface="Arial"/>
                <a:sym typeface="Arial"/>
              </a:rPr>
              <a:t>Beyin neler yapabiliyor!</a:t>
            </a:r>
            <a:br>
              <a:rPr lang="en-US" sz="2000" b="1" i="0" u="none" strike="noStrike" cap="none" baseline="0">
                <a:solidFill>
                  <a:srgbClr val="FF0000"/>
                </a:solidFill>
                <a:latin typeface="Arial"/>
                <a:ea typeface="Arial"/>
                <a:cs typeface="Arial"/>
                <a:sym typeface="Arial"/>
              </a:rPr>
            </a:br>
            <a:r>
              <a:rPr lang="en-US" sz="2000" b="1" i="0" u="none" strike="noStrike" cap="none" baseline="0">
                <a:solidFill>
                  <a:srgbClr val="FF0000"/>
                </a:solidFill>
                <a:latin typeface="Arial"/>
                <a:ea typeface="Arial"/>
                <a:cs typeface="Arial"/>
                <a:sym typeface="Arial"/>
              </a:rPr>
              <a:t>Tuhaf görünse de sadece okumaya başlayın…</a:t>
            </a:r>
            <a:r>
              <a:rPr lang="en-US" sz="2400" b="0" i="0" u="none" strike="noStrike" cap="none" baseline="0">
                <a:solidFill>
                  <a:schemeClr val="dk2"/>
                </a:solidFill>
                <a:latin typeface="Arial"/>
                <a:ea typeface="Arial"/>
                <a:cs typeface="Arial"/>
                <a:sym typeface="Arial"/>
              </a:rPr>
              <a:t>İgnliiz Üineveerdtlserinin bir tensai hrarlefin hgnai salıyra dmiziilş olğunduun öemnisz oludğnuu oayrta kydou. Bduara tek ömlnei ntoka ilk ve son hfiarn dğrou ydere osmldaıır. Gsreii tmaamen salmçaık olbaiilr, ve sen ynie de pbromlseiz okyailusbirin.Bu haeflrri hraf oralak okumzdaımdğııan ve kmellireei büütn oalark alamıdılgzdığıan kanakyanlır.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   </a:t>
            </a:r>
            <a:r>
              <a:rPr lang="en-US" sz="4000" b="1" i="0" u="none" strike="noStrike" cap="none" baseline="0">
                <a:solidFill>
                  <a:schemeClr val="dk2"/>
                </a:solidFill>
                <a:latin typeface="Arial"/>
                <a:ea typeface="Arial"/>
                <a:cs typeface="Arial"/>
                <a:sym typeface="Arial"/>
              </a:rPr>
              <a:t>Nasıl ders çalışmalıyız?</a:t>
            </a:r>
          </a:p>
        </p:txBody>
      </p:sp>
      <p:sp>
        <p:nvSpPr>
          <p:cNvPr id="70" name="Shape 70"/>
          <p:cNvSpPr>
            <a:spLocks noGrp="1"/>
          </p:cNvSpPr>
          <p:nvPr>
            <p:ph idx="1"/>
          </p:nvPr>
        </p:nvSpPr>
        <p:spPr>
          <a:xfrm>
            <a:off x="457200" y="1600200"/>
            <a:ext cx="2314575" cy="4525961"/>
          </a:xfrm>
          <a:prstGeom prst="rect">
            <a:avLst/>
          </a:prstGeom>
          <a:noFill/>
          <a:ln>
            <a:noFill/>
          </a:ln>
        </p:spPr>
        <p:txBody>
          <a:bodyPr lIns="91425" tIns="45700" rIns="91425" bIns="45700" anchor="t" anchorCtr="0">
            <a:noAutofit/>
          </a:bodyPr>
          <a:lstStyle/>
          <a:p>
            <a:endParaRPr/>
          </a:p>
        </p:txBody>
      </p:sp>
      <p:sp>
        <p:nvSpPr>
          <p:cNvPr id="71" name="Shape 71"/>
          <p:cNvSpPr txBox="1">
            <a:spLocks noGrp="1"/>
          </p:cNvSpPr>
          <p:nvPr>
            <p:ph type="body" idx="2"/>
          </p:nvPr>
        </p:nvSpPr>
        <p:spPr>
          <a:xfrm>
            <a:off x="2843211" y="1600200"/>
            <a:ext cx="5843587"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1"/>
              </a:buClr>
              <a:buSzPct val="99537"/>
              <a:buFont typeface="Arial"/>
              <a:buChar char="•"/>
            </a:pPr>
            <a:r>
              <a:rPr lang="en-US" sz="3600" b="0" i="1" u="none" strike="noStrike" cap="none" baseline="0">
                <a:solidFill>
                  <a:schemeClr val="lt2"/>
                </a:solidFill>
                <a:latin typeface="Arial"/>
                <a:ea typeface="Arial"/>
                <a:cs typeface="Arial"/>
                <a:sym typeface="Arial"/>
              </a:rPr>
              <a:t>Nasıl ders çalışmalıyız? </a:t>
            </a:r>
            <a:r>
              <a:rPr lang="en-US" sz="2800" b="0" i="1" u="none" strike="noStrike" cap="none" baseline="0">
                <a:solidFill>
                  <a:schemeClr val="lt2"/>
                </a:solidFill>
                <a:latin typeface="Arial"/>
                <a:ea typeface="Arial"/>
                <a:cs typeface="Arial"/>
                <a:sym typeface="Arial"/>
              </a:rPr>
              <a:t>sorusunu cevaplamadan önce…</a:t>
            </a:r>
          </a:p>
          <a:p>
            <a:endParaRPr lang="en-US" sz="2800" b="0" i="1" u="none" strike="noStrike" cap="none" baseline="0">
              <a:solidFill>
                <a:schemeClr val="lt2"/>
              </a:solidFill>
              <a:latin typeface="Arial"/>
              <a:ea typeface="Arial"/>
              <a:cs typeface="Arial"/>
              <a:sym typeface="Arial"/>
            </a:endParaRPr>
          </a:p>
          <a:p>
            <a:pPr marL="0" marR="0" lvl="0" indent="0" algn="l" rtl="0">
              <a:lnSpc>
                <a:spcPct val="100000"/>
              </a:lnSpc>
              <a:spcBef>
                <a:spcPts val="720"/>
              </a:spcBef>
              <a:spcAft>
                <a:spcPts val="0"/>
              </a:spcAft>
              <a:buClr>
                <a:schemeClr val="dk1"/>
              </a:buClr>
              <a:buSzPct val="25000"/>
              <a:buFont typeface="Arial"/>
              <a:buNone/>
            </a:pPr>
            <a:r>
              <a:rPr lang="en-US" sz="3600" b="0" i="1" u="none" strike="noStrike" cap="none" baseline="0">
                <a:solidFill>
                  <a:schemeClr val="lt2"/>
                </a:solidFill>
                <a:latin typeface="Arial"/>
                <a:ea typeface="Arial"/>
                <a:cs typeface="Arial"/>
                <a:sym typeface="Arial"/>
              </a:rPr>
              <a:t> </a:t>
            </a:r>
          </a:p>
          <a:p>
            <a:pPr marL="0" marR="0" lvl="0" indent="0" algn="l" rtl="0">
              <a:lnSpc>
                <a:spcPct val="100000"/>
              </a:lnSpc>
              <a:spcBef>
                <a:spcPts val="720"/>
              </a:spcBef>
              <a:spcAft>
                <a:spcPts val="0"/>
              </a:spcAft>
              <a:buClr>
                <a:schemeClr val="dk1"/>
              </a:buClr>
              <a:buSzPct val="99537"/>
              <a:buFont typeface="Arial"/>
              <a:buChar char="•"/>
            </a:pPr>
            <a:r>
              <a:rPr lang="en-US" sz="3600" b="0" i="1" u="none" strike="noStrike" cap="none" baseline="0">
                <a:solidFill>
                  <a:srgbClr val="CC3300"/>
                </a:solidFill>
                <a:latin typeface="Arial"/>
                <a:ea typeface="Arial"/>
                <a:cs typeface="Arial"/>
                <a:sym typeface="Arial"/>
              </a:rPr>
              <a:t>niçin ders çalışmalıyız? </a:t>
            </a:r>
            <a:r>
              <a:rPr lang="en-US" sz="2800" b="0" i="1" u="none" strike="noStrike" cap="none" baseline="0">
                <a:solidFill>
                  <a:srgbClr val="CC3300"/>
                </a:solidFill>
                <a:latin typeface="Arial"/>
                <a:ea typeface="Arial"/>
                <a:cs typeface="Arial"/>
                <a:sym typeface="Arial"/>
              </a:rPr>
              <a:t>sorusunun  cevabını bulmalıyız .</a:t>
            </a:r>
            <a:r>
              <a:rPr lang="en-US" sz="3600" b="0" i="0" u="none" strike="noStrike" cap="none" baseline="0">
                <a:solidFill>
                  <a:schemeClr val="dk1"/>
                </a:solidFill>
                <a:latin typeface="Arial"/>
                <a:ea typeface="Arial"/>
                <a:cs typeface="Arial"/>
                <a:sym typeface="Arial"/>
              </a:rPr>
              <a:t> </a:t>
            </a:r>
          </a:p>
        </p:txBody>
      </p:sp>
      <p:pic>
        <p:nvPicPr>
          <p:cNvPr id="72" name="Shape 72"/>
          <p:cNvPicPr preferRelativeResize="0"/>
          <p:nvPr/>
        </p:nvPicPr>
        <p:blipFill>
          <a:blip r:embed="rId3"/>
          <a:stretch>
            <a:fillRect/>
          </a:stretch>
        </p:blipFill>
        <p:spPr>
          <a:xfrm>
            <a:off x="395287" y="1628775"/>
            <a:ext cx="2089150" cy="4248150"/>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TEST TEKNİĞİNİN ÖZELLİKLERİ</a:t>
            </a:r>
          </a:p>
        </p:txBody>
      </p:sp>
      <p:sp>
        <p:nvSpPr>
          <p:cNvPr id="315" name="Shape 315"/>
          <p:cNvSpPr txBox="1">
            <a:spLocks noGrp="1"/>
          </p:cNvSpPr>
          <p:nvPr>
            <p:ph type="body" idx="1"/>
          </p:nvPr>
        </p:nvSpPr>
        <p:spPr>
          <a:xfrm>
            <a:off x="2484436" y="1600200"/>
            <a:ext cx="6202362"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Her testte aynı zorluk ya da aynı kolaylık dercesine sahip sorular bulunmaz.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Sınavda çok zor sorular olduğu gibi çok kolay sorularda olacaktır. Tüm sınavlarda soruların zorluk derecesi aşağıdaki gibidir.</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Çok kolay sorular	%10</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Kolay sorular	%20</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Normal sorular	%40</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Zor sorular		%20</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Çok zor sorular	%10</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Her testte bilgi düzeyinizin altında ve üstünde sorularla karşılaşırsınız.</a:t>
            </a:r>
            <a:r>
              <a:rPr lang="en-US" sz="2000" b="1" i="0" u="none" strike="noStrike" cap="none" baseline="0">
                <a:solidFill>
                  <a:schemeClr val="lt2"/>
                </a:solidFill>
                <a:latin typeface="Arial"/>
                <a:ea typeface="Arial"/>
                <a:cs typeface="Arial"/>
                <a:sym typeface="Arial"/>
              </a:rPr>
              <a:t> </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Bazı sorular sizin için çok kolay gelir ve cevabın böyle kolay bir şık olamayacağını düşünürsünüz.Oysa bazen böyle kolay sorular sormak da  bu işin tekniğinin bir parçasıdır.</a:t>
            </a:r>
          </a:p>
        </p:txBody>
      </p:sp>
      <p:pic>
        <p:nvPicPr>
          <p:cNvPr id="316" name="Shape 316"/>
          <p:cNvPicPr preferRelativeResize="0"/>
          <p:nvPr/>
        </p:nvPicPr>
        <p:blipFill>
          <a:blip r:embed="rId3"/>
          <a:stretch>
            <a:fillRect/>
          </a:stretch>
        </p:blipFill>
        <p:spPr>
          <a:xfrm>
            <a:off x="611187" y="1557337"/>
            <a:ext cx="1152525" cy="4392611"/>
          </a:xfrm>
          <a:prstGeom prst="rect">
            <a:avLst/>
          </a:prstGeom>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TURLU SORU ÇÖZME YÖNTEMİ</a:t>
            </a:r>
          </a:p>
        </p:txBody>
      </p:sp>
      <p:sp>
        <p:nvSpPr>
          <p:cNvPr id="322" name="Shape 322"/>
          <p:cNvSpPr txBox="1">
            <a:spLocks noGrp="1"/>
          </p:cNvSpPr>
          <p:nvPr>
            <p:ph type="body" idx="1"/>
          </p:nvPr>
        </p:nvSpPr>
        <p:spPr>
          <a:xfrm>
            <a:off x="2627311" y="1600200"/>
            <a:ext cx="6059487"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Turlu Soru Çözme Yöntemi sınavdaki her soruyu incelemenize yardımcı olur. </a:t>
            </a:r>
          </a:p>
          <a:p>
            <a:endParaRPr lang="en-US" sz="2000" b="1" i="0" u="none" strike="noStrike" cap="none" baseline="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Cevaplandırılmayan soruları soru kitapçığında bir işaret veya simge ile simgelendirmek o soruların ikinci turda daha kolay bulunmasını sağlar.</a:t>
            </a:r>
          </a:p>
          <a:p>
            <a:endParaRPr lang="en-US" sz="2000" b="0" i="0" u="none" strike="noStrike" cap="none" baseline="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Çok sorulu testlerde "Turlu Soru Çözme Yöntemi" bilinen soruların çözümünü hızlandırır.</a:t>
            </a:r>
          </a:p>
          <a:p>
            <a:endParaRPr lang="en-US" sz="2000" b="1" i="0" u="none" strike="noStrike" cap="none" baseline="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Yapılamayan sorularla zaman kaybını önler.</a:t>
            </a:r>
            <a:r>
              <a:rPr lang="en-US" sz="2000" b="0" i="0" u="none" strike="noStrike" cap="none" baseline="0">
                <a:solidFill>
                  <a:schemeClr val="dk1"/>
                </a:solidFill>
                <a:latin typeface="Arial"/>
                <a:ea typeface="Arial"/>
                <a:cs typeface="Arial"/>
                <a:sym typeface="Arial"/>
              </a:rPr>
              <a:t> </a:t>
            </a:r>
          </a:p>
        </p:txBody>
      </p:sp>
      <p:pic>
        <p:nvPicPr>
          <p:cNvPr id="323" name="Shape 323"/>
          <p:cNvPicPr preferRelativeResize="0"/>
          <p:nvPr/>
        </p:nvPicPr>
        <p:blipFill>
          <a:blip r:embed="rId3"/>
          <a:stretch>
            <a:fillRect/>
          </a:stretch>
        </p:blipFill>
        <p:spPr>
          <a:xfrm>
            <a:off x="611187" y="1700211"/>
            <a:ext cx="1296987" cy="4094162"/>
          </a:xfrm>
          <a:prstGeom prst="rect">
            <a:avLst/>
          </a:prstGeom>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PARAGRAF SORULARI KOLAYDIR</a:t>
            </a:r>
          </a:p>
        </p:txBody>
      </p:sp>
      <p:sp>
        <p:nvSpPr>
          <p:cNvPr id="329" name="Shape 329"/>
          <p:cNvSpPr txBox="1">
            <a:spLocks noGrp="1"/>
          </p:cNvSpPr>
          <p:nvPr>
            <p:ph type="body" idx="1"/>
          </p:nvPr>
        </p:nvSpPr>
        <p:spPr>
          <a:xfrm>
            <a:off x="4648200" y="1125537"/>
            <a:ext cx="4038599" cy="5000625"/>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lt2"/>
                </a:solidFill>
                <a:latin typeface="Arial"/>
                <a:ea typeface="Arial"/>
                <a:cs typeface="Arial"/>
                <a:sym typeface="Arial"/>
              </a:rPr>
              <a:t>Uzun paragraftan oluşan soruları “uzun soru zordur” yargısında bulunarak o soruyu okumadan geçmeyin.</a:t>
            </a:r>
          </a:p>
          <a:p>
            <a:endParaRPr lang="en-US" sz="14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lt2"/>
                </a:solidFill>
                <a:latin typeface="Arial"/>
                <a:ea typeface="Arial"/>
                <a:cs typeface="Arial"/>
                <a:sym typeface="Arial"/>
              </a:rPr>
              <a:t>Paragraf sorularının en önemli özelliği cevabının paragrafın içinde gizli olmasıdır.</a:t>
            </a:r>
          </a:p>
          <a:p>
            <a:endParaRPr lang="en-US" sz="14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lt2"/>
                </a:solidFill>
                <a:latin typeface="Arial"/>
                <a:ea typeface="Arial"/>
                <a:cs typeface="Arial"/>
                <a:sym typeface="Arial"/>
              </a:rPr>
              <a:t>Soru kökünün veya soru metninin uzun oluşu sizin için daha fazla ipucu anlamına gelir. </a:t>
            </a:r>
          </a:p>
          <a:p>
            <a:endParaRPr lang="en-US" sz="14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lt2"/>
                </a:solidFill>
                <a:latin typeface="Arial"/>
                <a:ea typeface="Arial"/>
                <a:cs typeface="Arial"/>
                <a:sym typeface="Arial"/>
              </a:rPr>
              <a:t>Bu nedenle uzun metinli sorular daha kolay çözülebilen sorular olarak algılanmalıdır.</a:t>
            </a:r>
          </a:p>
          <a:p>
            <a:endParaRPr lang="en-US" sz="14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lt2"/>
                </a:solidFill>
                <a:latin typeface="Arial"/>
                <a:ea typeface="Arial"/>
                <a:cs typeface="Arial"/>
                <a:sym typeface="Arial"/>
              </a:rPr>
              <a:t>Paragraf tipli sorularda genellikle paragraftan önce soru kökünün okunması paragrafın ikinci kez okunması zorunluluğunu önler. </a:t>
            </a:r>
          </a:p>
          <a:p>
            <a:endParaRPr lang="en-US" sz="14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lt2"/>
                </a:solidFill>
                <a:latin typeface="Arial"/>
                <a:ea typeface="Arial"/>
                <a:cs typeface="Arial"/>
                <a:sym typeface="Arial"/>
              </a:rPr>
              <a:t>Uzun paragraf sorularını cevaplandırırken soru cümlesini okuduktan sonra paragraftan bir  cümle okuyarak şıkları eleme yöntemini kullanın ve bunu paragraf bitene kadar devam ettirin.</a:t>
            </a:r>
          </a:p>
        </p:txBody>
      </p:sp>
      <p:pic>
        <p:nvPicPr>
          <p:cNvPr id="330" name="Shape 330"/>
          <p:cNvPicPr preferRelativeResize="0"/>
          <p:nvPr/>
        </p:nvPicPr>
        <p:blipFill>
          <a:blip r:embed="rId3"/>
          <a:stretch>
            <a:fillRect/>
          </a:stretch>
        </p:blipFill>
        <p:spPr>
          <a:xfrm>
            <a:off x="611187" y="1268412"/>
            <a:ext cx="3455987" cy="4824411"/>
          </a:xfrm>
          <a:prstGeom prst="rect">
            <a:avLst/>
          </a:prstGeom>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OKUMA ALIŞKANLIKLARINA DİKKAT</a:t>
            </a:r>
          </a:p>
        </p:txBody>
      </p:sp>
      <p:sp>
        <p:nvSpPr>
          <p:cNvPr id="336" name="Shape 336"/>
          <p:cNvSpPr txBox="1">
            <a:spLocks noGrp="1"/>
          </p:cNvSpPr>
          <p:nvPr>
            <p:ph type="body" idx="1"/>
          </p:nvPr>
        </p:nvSpPr>
        <p:spPr>
          <a:xfrm>
            <a:off x="1979611" y="1125537"/>
            <a:ext cx="6707186" cy="48561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57291"/>
              <a:buFont typeface="Arial"/>
              <a:buChar char="•"/>
            </a:pPr>
            <a:r>
              <a:rPr lang="en-US" sz="3200" b="0" i="0" u="none" strike="noStrike" cap="none" baseline="0">
                <a:solidFill>
                  <a:schemeClr val="dk1"/>
                </a:solidFill>
                <a:latin typeface="Arial"/>
                <a:ea typeface="Arial"/>
                <a:cs typeface="Arial"/>
                <a:sym typeface="Arial"/>
              </a:rPr>
              <a:t>
</a:t>
            </a:r>
            <a:r>
              <a:rPr lang="en-US" sz="1800" b="0" i="0" u="none" strike="noStrike" cap="none" baseline="0">
                <a:solidFill>
                  <a:schemeClr val="lt2"/>
                </a:solidFill>
                <a:latin typeface="Arial"/>
                <a:ea typeface="Arial"/>
                <a:cs typeface="Arial"/>
                <a:sym typeface="Arial"/>
              </a:rPr>
              <a:t>İnsan psikolojisi soru içindeki ifadeleri olumlu yönde algılamaya eğilimlidir. Olumsuz bir ifadeyi olumlu olarak okumak soruyu daha baştan yanlış cevaplamanızı sağlar.</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Bu nedenle soru formlarında altı çizili veya kalın yazı karakterli ifadeleri daha dikkatli okumalısınız.</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Sesli okuma alışkanlığı, dudak kıpırdatarak okumaya çalışmak, okunan her ifadenin altını çizmek gibi hatalı okuma alışkanlıkları sınavda  hızınızı kesecek davranışlardır.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Yapmanız gereken gözle okuma alışkanlığı kazanmanız ve okuma hızınızı arttırmanızdır.</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Ayrıca hızlı okumak adına hatalı okumak, eksik okumak gibi kötü alışkanlıklarınız varsa bunları mutlaka düzeltmeniz gereklidir.</a:t>
            </a:r>
          </a:p>
          <a:p>
            <a:endParaRPr lang="en-US" sz="1800" b="1" i="0" u="none" strike="noStrike" cap="none" baseline="0">
              <a:solidFill>
                <a:schemeClr val="lt2"/>
              </a:solidFill>
              <a:latin typeface="Arial"/>
              <a:ea typeface="Arial"/>
              <a:cs typeface="Arial"/>
              <a:sym typeface="Arial"/>
            </a:endParaRPr>
          </a:p>
        </p:txBody>
      </p:sp>
      <p:pic>
        <p:nvPicPr>
          <p:cNvPr id="337" name="Shape 337"/>
          <p:cNvPicPr preferRelativeResize="0"/>
          <p:nvPr/>
        </p:nvPicPr>
        <p:blipFill>
          <a:blip r:embed="rId3"/>
          <a:stretch>
            <a:fillRect/>
          </a:stretch>
        </p:blipFill>
        <p:spPr>
          <a:xfrm>
            <a:off x="468312" y="1484312"/>
            <a:ext cx="1277937" cy="4176712"/>
          </a:xfrm>
          <a:prstGeom prst="rect">
            <a:avLst/>
          </a:prstGeom>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OKUMA ALIŞKANLIKLARINA DİKKAT</a:t>
            </a:r>
          </a:p>
        </p:txBody>
      </p:sp>
      <p:sp>
        <p:nvSpPr>
          <p:cNvPr id="343" name="Shape 343"/>
          <p:cNvSpPr txBox="1">
            <a:spLocks noGrp="1"/>
          </p:cNvSpPr>
          <p:nvPr>
            <p:ph type="body" idx="1"/>
          </p:nvPr>
        </p:nvSpPr>
        <p:spPr>
          <a:xfrm>
            <a:off x="2339975" y="1700211"/>
            <a:ext cx="6346824" cy="4425949"/>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Her okuduğunuz kelimenin altını çizmeyin. Soruları okurken mutlaka kılavuz olarak kurşun kalem kullanın ve önemli ipuçlarının altını çiziniz.</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Okunacak materyalle göz arası yani göz mesafesi en az 30 cm olmalıdır.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Soruları okurken kafa İleri geri sallanılmamalıdır. Sağa-sola veya öne fazla eğinilmemelidir.  Bu durumlar gözün çok çabuk yorulmasına ve satırlar arasında kaymalara neden olabilir. </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Okuma yapılırken gözler zaman zaman dinlendirilmelidir.Okuma yaparken gözlerinizi ara sıra kaldırıp uzak cisimlere bakınız ya da üç beş saniye kapalı tutunuz.</a:t>
            </a:r>
          </a:p>
          <a:p>
            <a:endParaRPr lang="en-US" sz="1800" b="0" i="0" u="none" strike="noStrike" cap="none" baseline="0">
              <a:solidFill>
                <a:schemeClr val="lt2"/>
              </a:solidFill>
              <a:latin typeface="Arial"/>
              <a:ea typeface="Arial"/>
              <a:cs typeface="Arial"/>
              <a:sym typeface="Arial"/>
            </a:endParaRPr>
          </a:p>
        </p:txBody>
      </p:sp>
      <p:pic>
        <p:nvPicPr>
          <p:cNvPr id="344" name="Shape 344"/>
          <p:cNvPicPr preferRelativeResize="0"/>
          <p:nvPr/>
        </p:nvPicPr>
        <p:blipFill>
          <a:blip r:embed="rId3"/>
          <a:stretch>
            <a:fillRect/>
          </a:stretch>
        </p:blipFill>
        <p:spPr>
          <a:xfrm>
            <a:off x="611187" y="1773236"/>
            <a:ext cx="1296987" cy="4032250"/>
          </a:xfrm>
          <a:prstGeom prst="rect">
            <a:avLst/>
          </a:prstGeom>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a:solidFill>
                  <a:schemeClr val="folHlink"/>
                </a:solidFill>
                <a:latin typeface="Arial"/>
                <a:ea typeface="Arial"/>
                <a:cs typeface="Arial"/>
                <a:sym typeface="Arial"/>
              </a:rPr>
              <a:t>CEVAP ŞIKLARI VE ÇELDİRİCİLER</a:t>
            </a:r>
          </a:p>
        </p:txBody>
      </p:sp>
      <p:sp>
        <p:nvSpPr>
          <p:cNvPr id="350" name="Shape 350"/>
          <p:cNvSpPr txBox="1">
            <a:spLocks noGrp="1"/>
          </p:cNvSpPr>
          <p:nvPr>
            <p:ph type="body" idx="1"/>
          </p:nvPr>
        </p:nvSpPr>
        <p:spPr>
          <a:xfrm>
            <a:off x="1908175" y="1412875"/>
            <a:ext cx="6778625" cy="4321174"/>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Dört şıktan oluşan her sorunun bir doğru cevabı, bir çeldiricisi iki tanede kendi içinde doğru fakat kesinlikle cevap olamayan şıkkı vardır.</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Cevap şıklarında cevaba benzeyecek bir şık bulunur. Bunlara çeldirici adı verilir.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Bütün şıkları okumadan cevabı işaretlemeyin. Daha doğru bir cevap diğer şıklarda olabilir.</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Çeldiriciler ilk bakışta cevap gibi algılanabilir ama ufak bir zihinsel egzersizle doğru cevabı bulmanız mümkündür. </a:t>
            </a:r>
          </a:p>
          <a:p>
            <a:endParaRPr lang="en-US" sz="2000" b="0" i="0" u="none" strike="noStrike" cap="none" baseline="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Yanlış olduğuna kesin emin olmadıkça, ilk tahminde bulunduğunuz cevabınızı değiştirmeyin.</a:t>
            </a:r>
          </a:p>
          <a:p>
            <a:endParaRPr lang="en-US" sz="2000" b="0" i="0" u="none" strike="noStrike" cap="none" baseline="0">
              <a:solidFill>
                <a:schemeClr val="dk1"/>
              </a:solidFill>
              <a:latin typeface="Arial"/>
              <a:ea typeface="Arial"/>
              <a:cs typeface="Arial"/>
              <a:sym typeface="Arial"/>
            </a:endParaRPr>
          </a:p>
          <a:p>
            <a:endParaRPr lang="en-US" sz="2000" b="0" i="0" u="none" strike="noStrike" cap="none" baseline="0">
              <a:solidFill>
                <a:schemeClr val="dk1"/>
              </a:solidFill>
              <a:latin typeface="Arial"/>
              <a:ea typeface="Arial"/>
              <a:cs typeface="Arial"/>
              <a:sym typeface="Arial"/>
            </a:endParaRPr>
          </a:p>
        </p:txBody>
      </p:sp>
      <p:pic>
        <p:nvPicPr>
          <p:cNvPr id="351" name="Shape 351"/>
          <p:cNvPicPr preferRelativeResize="0"/>
          <p:nvPr/>
        </p:nvPicPr>
        <p:blipFill>
          <a:blip r:embed="rId3"/>
          <a:stretch>
            <a:fillRect/>
          </a:stretch>
        </p:blipFill>
        <p:spPr>
          <a:xfrm>
            <a:off x="611187" y="1412875"/>
            <a:ext cx="936624" cy="4248150"/>
          </a:xfrm>
          <a:prstGeom prst="rect">
            <a:avLst/>
          </a:prstGeom>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ZAMAN YÖNETİMİ</a:t>
            </a:r>
          </a:p>
        </p:txBody>
      </p:sp>
      <p:sp>
        <p:nvSpPr>
          <p:cNvPr id="357" name="Shape 357"/>
          <p:cNvSpPr txBox="1">
            <a:spLocks noGrp="1"/>
          </p:cNvSpPr>
          <p:nvPr>
            <p:ph type="body" idx="1"/>
          </p:nvPr>
        </p:nvSpPr>
        <p:spPr>
          <a:xfrm>
            <a:off x="2124075" y="1600200"/>
            <a:ext cx="6562725"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Test çözerken mutlaka zamanı kontrol etmelisiniz. Öğrencilerin sınavda yaşadıkları en önemli problem zamanı etkin kullanamamaktır. </a:t>
            </a:r>
          </a:p>
          <a:p>
            <a:endParaRPr lang="en-US" sz="2000" b="1"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Soruları kendinize zaman tanıyarak çözün. Çünkü gerçek sınav sadece bilginizi değil bilgiyi kullanma hızınızı da ölçmektedir. </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Zamanı kontrol etmek adına her sorudan sonra sürekli saate bakmakta doğru değildir. Doğru olan şey zaman zaman saati kontrol etmektir.</a:t>
            </a:r>
          </a:p>
          <a:p>
            <a:endParaRPr lang="en-US" sz="2000" b="1"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Testin bir bölümünü bitirdikten sonra 1-2 dakika dinlenin. Kağıdı kalemi bırakıp arkanıza yaslanın ve dört kez derin nefes alıp veriniz.</a:t>
            </a:r>
          </a:p>
        </p:txBody>
      </p:sp>
      <p:pic>
        <p:nvPicPr>
          <p:cNvPr id="358" name="Shape 358"/>
          <p:cNvPicPr preferRelativeResize="0"/>
          <p:nvPr/>
        </p:nvPicPr>
        <p:blipFill>
          <a:blip r:embed="rId3"/>
          <a:stretch>
            <a:fillRect/>
          </a:stretch>
        </p:blipFill>
        <p:spPr>
          <a:xfrm>
            <a:off x="468312" y="1628775"/>
            <a:ext cx="1008062" cy="4176711"/>
          </a:xfrm>
          <a:prstGeom prst="rect">
            <a:avLst/>
          </a:prstGeom>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620712"/>
            <a:ext cx="8229600" cy="796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KODLAMA</a:t>
            </a:r>
          </a:p>
        </p:txBody>
      </p:sp>
      <p:sp>
        <p:nvSpPr>
          <p:cNvPr id="364" name="Shape 364"/>
          <p:cNvSpPr txBox="1">
            <a:spLocks noGrp="1"/>
          </p:cNvSpPr>
          <p:nvPr>
            <p:ph type="body" idx="1"/>
          </p:nvPr>
        </p:nvSpPr>
        <p:spPr>
          <a:xfrm>
            <a:off x="1979611" y="1412875"/>
            <a:ext cx="6707186" cy="4713287"/>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Soruyu kitapçık üzerinde çözmüş olmak o soruyla olan işinizin bittiği anlamına gelmez. Soruyu doğru çözmek kadar optik forma doğru kodlamak da önemlidir.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Kodlama her sorudan sonra yapılmalıdır. Bu asla bir zaman kaybı değildir. Çünkü Kodlama için geçen süre bir ölçüde dinlenme sürenizdir.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Zaman kazanacağım diye kodlamayı sona bırakmak sınav sonrası yorgunluk ve dikkat dağılmasının fazlalığı sebebiyle hatalı veya eksik kodlama riskini artırır, kaydırma yapmanıza yol açar.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Her yıl % 1 adayın kaydırma hataları nedeniyle mağdur olduğunu unutmayınız.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Ayrıca sınavın ilerleyen diliminde boş bir cevap kağıdı görmek yerine dolu bir cevap kağıdı görmek kendinize olan güveni sağlamanıza yardım eder.</a:t>
            </a:r>
          </a:p>
        </p:txBody>
      </p:sp>
      <p:pic>
        <p:nvPicPr>
          <p:cNvPr id="365" name="Shape 365"/>
          <p:cNvPicPr preferRelativeResize="0"/>
          <p:nvPr/>
        </p:nvPicPr>
        <p:blipFill>
          <a:blip r:embed="rId3"/>
          <a:stretch>
            <a:fillRect/>
          </a:stretch>
        </p:blipFill>
        <p:spPr>
          <a:xfrm>
            <a:off x="468312" y="1557337"/>
            <a:ext cx="1295400" cy="4176711"/>
          </a:xfrm>
          <a:prstGeom prst="rect">
            <a:avLst/>
          </a:prstGeom>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620712"/>
            <a:ext cx="8229600" cy="796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BESLENME</a:t>
            </a:r>
          </a:p>
        </p:txBody>
      </p:sp>
      <p:sp>
        <p:nvSpPr>
          <p:cNvPr id="371" name="Shape 371"/>
          <p:cNvSpPr txBox="1">
            <a:spLocks noGrp="1"/>
          </p:cNvSpPr>
          <p:nvPr>
            <p:ph type="body" idx="1"/>
          </p:nvPr>
        </p:nvSpPr>
        <p:spPr>
          <a:xfrm>
            <a:off x="1547812" y="1125537"/>
            <a:ext cx="7138986" cy="5000625"/>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Sınava hazırlanmak sadece ders çalışmak demek değildir. Düzenli ve sağlıklı beslenmek de sınava hazırlık ve sınav sürecinde önemlidir.</a:t>
            </a:r>
            <a:r>
              <a:rPr lang="en-US" sz="900" b="0" i="0" u="none" strike="noStrike" cap="none" baseline="0">
                <a:solidFill>
                  <a:schemeClr val="lt2"/>
                </a:solidFill>
                <a:latin typeface="Arial"/>
                <a:ea typeface="Arial"/>
                <a:cs typeface="Arial"/>
                <a:sym typeface="Arial"/>
              </a:rPr>
              <a:t> </a:t>
            </a:r>
          </a:p>
          <a:p>
            <a:endParaRPr lang="en-US" sz="9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Özellikle sınava yakın günlerde ya da  sınav günü hazır gıda ve mayonezli gıdalar yemeyin.</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Sınav sabahı kahvaltıda çok ağır yemeyin. Ne çok doyun ne de aç kalın, kahve içmeyin.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Sınav sırasında bilinenin aksine yanınıza  çikolata ya da şekerleme almayın çünkü bu tip gıdaların uyku hali getirmenin dışında bir katkısı olmaz.</a:t>
            </a:r>
            <a:r>
              <a:rPr lang="en-US" sz="2000" b="1" i="0" u="none" strike="noStrike" cap="none" baseline="0">
                <a:solidFill>
                  <a:schemeClr val="lt2"/>
                </a:solidFill>
                <a:latin typeface="Arial"/>
                <a:ea typeface="Arial"/>
                <a:cs typeface="Arial"/>
                <a:sym typeface="Arial"/>
              </a:rPr>
              <a:t> </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Beslenmenize dikkat edin. (Fast-food ve asitli içeceklerden uzak durun, Protein, B vitamini, lifli gıdalar vb. besinler almaya özen gösterin)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Sınav sırasında yanlarınıza sadece bir pet şişe su ile meyve suyu alın.</a:t>
            </a: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Reçel, bal, zeytin, peynir, meyve suyulu bir kahvaltı güne iyi başlamanız için son derece önemlidir. </a:t>
            </a:r>
          </a:p>
        </p:txBody>
      </p:sp>
      <p:pic>
        <p:nvPicPr>
          <p:cNvPr id="372" name="Shape 372"/>
          <p:cNvPicPr preferRelativeResize="0"/>
          <p:nvPr/>
        </p:nvPicPr>
        <p:blipFill>
          <a:blip r:embed="rId3"/>
          <a:stretch>
            <a:fillRect/>
          </a:stretch>
        </p:blipFill>
        <p:spPr>
          <a:xfrm>
            <a:off x="395287" y="981075"/>
            <a:ext cx="1079500" cy="5473699"/>
          </a:xfrm>
          <a:prstGeom prst="rect">
            <a:avLst/>
          </a:prstGeom>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549275"/>
            <a:ext cx="8229600" cy="8683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ARKADAŞ GRUBU</a:t>
            </a:r>
          </a:p>
        </p:txBody>
      </p:sp>
      <p:sp>
        <p:nvSpPr>
          <p:cNvPr id="378" name="Shape 378"/>
          <p:cNvSpPr txBox="1">
            <a:spLocks noGrp="1"/>
          </p:cNvSpPr>
          <p:nvPr>
            <p:ph type="body" idx="1"/>
          </p:nvPr>
        </p:nvSpPr>
        <p:spPr>
          <a:xfrm>
            <a:off x="2195511" y="1196975"/>
            <a:ext cx="6491286" cy="4929187"/>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rgbClr val="CC3300"/>
                </a:solidFill>
                <a:latin typeface="Arial"/>
                <a:ea typeface="Arial"/>
                <a:cs typeface="Arial"/>
                <a:sym typeface="Arial"/>
              </a:rPr>
              <a:t>Sınava  hazırlanma sürecinde ders çalışmayı seven ve sınava iyi bir şekilde motive olmuş arkadaş grubunuzun olması sizi olumlu yönde etkileyecektir. Aynı amaç için çalışan bir gruba ait olmanın verdiği psikolojik desteğin yanı sıra, aranızdaki tatlı rekabet çalışmalarınızı olumlu yönde etkileyecektir. </a:t>
            </a:r>
          </a:p>
          <a:p>
            <a:endParaRPr lang="en-US" sz="2000" b="0" i="0" u="none" strike="noStrike" cap="none" baseline="0">
              <a:solidFill>
                <a:srgbClr val="CC3300"/>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Bazı arkadaşlarınız sürekli kaybetme senaryolarını çizeceklerdir ve sizinle paylaştıkça sizinde korku ve kaygılarınız artacaktır belki de kendinize duyduğunuz güveni de bu tür arkadaşlar yüzünden kaybedeceksiniz.</a:t>
            </a:r>
            <a:r>
              <a:rPr lang="en-US" sz="1800" b="0" i="0" u="none" strike="noStrike" cap="none" baseline="0">
                <a:solidFill>
                  <a:schemeClr val="lt2"/>
                </a:solidFill>
                <a:latin typeface="Arial"/>
                <a:ea typeface="Arial"/>
                <a:cs typeface="Arial"/>
                <a:sym typeface="Arial"/>
              </a:rPr>
              <a:t>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rgbClr val="CC3300"/>
                </a:solidFill>
                <a:latin typeface="Arial"/>
                <a:ea typeface="Arial"/>
                <a:cs typeface="Arial"/>
                <a:sym typeface="Arial"/>
              </a:rPr>
              <a:t>Özellikle bu son aylarda bu tür arkadaşlardan uzak durmaya çalışınız.Onlar yerine kazanma istek ve hevesiyle çalışan sürekli bu işle uğraşan arkadaş çevresi edinirseniz bu sizi de kamçılayıp çalışma azminizi artıracaktır.</a:t>
            </a:r>
          </a:p>
        </p:txBody>
      </p:sp>
      <p:pic>
        <p:nvPicPr>
          <p:cNvPr id="379" name="Shape 379"/>
          <p:cNvPicPr preferRelativeResize="0"/>
          <p:nvPr/>
        </p:nvPicPr>
        <p:blipFill>
          <a:blip r:embed="rId3"/>
          <a:stretch>
            <a:fillRect/>
          </a:stretch>
        </p:blipFill>
        <p:spPr>
          <a:xfrm>
            <a:off x="468312" y="1268412"/>
            <a:ext cx="1152525" cy="4681536"/>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ASLA PES ETME…</a:t>
            </a:r>
          </a:p>
        </p:txBody>
      </p:sp>
      <p:sp>
        <p:nvSpPr>
          <p:cNvPr id="78" name="Shape 78"/>
          <p:cNvSpPr txBox="1">
            <a:spLocks noGrp="1"/>
          </p:cNvSpPr>
          <p:nvPr>
            <p:ph type="body" idx="1"/>
          </p:nvPr>
        </p:nvSpPr>
        <p:spPr>
          <a:xfrm>
            <a:off x="457200" y="2590800"/>
            <a:ext cx="5410200" cy="3541712"/>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a:solidFill>
                  <a:schemeClr val="dk1"/>
                </a:solidFill>
                <a:latin typeface="Arial"/>
                <a:ea typeface="Arial"/>
                <a:cs typeface="Arial"/>
                <a:sym typeface="Arial"/>
              </a:rPr>
              <a:t>Başarıya ulaşamayanların yüzde doksanı yenilgiye uğramamıştır...</a:t>
            </a:r>
          </a:p>
          <a:p>
            <a:pPr marL="0" marR="0" lvl="0" indent="0" algn="l" rtl="0">
              <a:lnSpc>
                <a:spcPct val="100000"/>
              </a:lnSpc>
              <a:spcBef>
                <a:spcPts val="560"/>
              </a:spcBef>
              <a:spcAft>
                <a:spcPts val="0"/>
              </a:spcAft>
              <a:buClr>
                <a:schemeClr val="dk1"/>
              </a:buClr>
              <a:buSzPct val="101190"/>
              <a:buFont typeface="Arial"/>
              <a:buChar char="•"/>
            </a:pPr>
            <a:r>
              <a:rPr lang="en-US" sz="2800" b="1" i="0" u="none" strike="noStrike" cap="none" baseline="0">
                <a:solidFill>
                  <a:schemeClr val="dk1"/>
                </a:solidFill>
                <a:latin typeface="Arial"/>
                <a:ea typeface="Arial"/>
                <a:cs typeface="Arial"/>
                <a:sym typeface="Arial"/>
              </a:rPr>
              <a:t>Sadece pes etmişlerdir.”</a:t>
            </a:r>
          </a:p>
          <a:p>
            <a:endParaRPr lang="en-US" sz="2800" b="1" i="0" u="none" strike="noStrike" cap="none" baseline="0">
              <a:solidFill>
                <a:schemeClr val="dk1"/>
              </a:solidFill>
              <a:latin typeface="Arial"/>
              <a:ea typeface="Arial"/>
              <a:cs typeface="Arial"/>
              <a:sym typeface="Arial"/>
            </a:endParaRPr>
          </a:p>
        </p:txBody>
      </p:sp>
      <p:pic>
        <p:nvPicPr>
          <p:cNvPr id="79" name="Shape 79"/>
          <p:cNvPicPr preferRelativeResize="0"/>
          <p:nvPr/>
        </p:nvPicPr>
        <p:blipFill>
          <a:blip r:embed="rId3"/>
          <a:stretch>
            <a:fillRect/>
          </a:stretch>
        </p:blipFill>
        <p:spPr>
          <a:xfrm>
            <a:off x="5943600" y="1905000"/>
            <a:ext cx="2649536" cy="3970336"/>
          </a:xfrm>
          <a:prstGeom prst="rect">
            <a:avLst/>
          </a:prstGeom>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692150"/>
            <a:ext cx="8229600" cy="7254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SON BİR AY</a:t>
            </a:r>
          </a:p>
        </p:txBody>
      </p:sp>
      <p:sp>
        <p:nvSpPr>
          <p:cNvPr id="385" name="Shape 385"/>
          <p:cNvSpPr txBox="1">
            <a:spLocks noGrp="1"/>
          </p:cNvSpPr>
          <p:nvPr>
            <p:ph type="body" idx="1"/>
          </p:nvPr>
        </p:nvSpPr>
        <p:spPr>
          <a:xfrm>
            <a:off x="1908175" y="1052512"/>
            <a:ext cx="6778625" cy="5073650"/>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dk1"/>
                </a:solidFill>
                <a:latin typeface="Arial"/>
                <a:ea typeface="Arial"/>
                <a:cs typeface="Arial"/>
                <a:sym typeface="Arial"/>
              </a:rPr>
              <a:t>Sınava son bir ay kala  konularınızı bir an önce bitirip soru çözümüne ağırlık vermeniz gerekmektedir, konular bitmişse artık bundan sonra sorular üzerinden kendinizi geliştirin.</a:t>
            </a:r>
          </a:p>
          <a:p>
            <a:endParaRPr lang="en-US" sz="1800" b="0"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Evde yapacağınız deneme sınavlarını gerçek sınavın provası olarak değerlendirin. Eğer zamanın yetişmemesiyle ilgili sıkıntınız varsa deneme sınavlarında bu sorununuzu çözmeye çalışmalısınız.</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dk2"/>
                </a:solidFill>
                <a:latin typeface="Arial"/>
                <a:ea typeface="Arial"/>
                <a:cs typeface="Arial"/>
                <a:sym typeface="Arial"/>
              </a:rPr>
              <a:t>Aynı konuyu defalarca konu anlatımlı kitaplardan okumanın  mantıklı tarafı yok;  bu olay aynı hikayeyi değişik kitaplardan defalarca okumaya benzer.</a:t>
            </a:r>
          </a:p>
          <a:p>
            <a:endParaRPr lang="en-US" sz="1800" b="0" i="0" u="none" strike="noStrike" cap="none" baseline="0">
              <a:solidFill>
                <a:schemeClr val="dk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Mayıs ayının sonuna kadar konularınızı bitirmeyi hedeflemelisiniz. Unutmayın ki "her bitiremediğiniz konu sınavda  sizin için stres sebebi olacaktır.</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dk2"/>
                </a:solidFill>
                <a:latin typeface="Arial"/>
                <a:ea typeface="Arial"/>
                <a:cs typeface="Arial"/>
                <a:sym typeface="Arial"/>
              </a:rPr>
              <a:t>Mümkünse haziran ayının başına kadar soru bankalarıyla genel bir tarama yapmalı, konularda eksik kalan yönler ortaya çıkarıp, bu eksiklikleri giderici olarak konular tekrar edilmelidir. </a:t>
            </a:r>
          </a:p>
        </p:txBody>
      </p:sp>
      <p:pic>
        <p:nvPicPr>
          <p:cNvPr id="386" name="Shape 386"/>
          <p:cNvPicPr preferRelativeResize="0"/>
          <p:nvPr/>
        </p:nvPicPr>
        <p:blipFill>
          <a:blip r:embed="rId3"/>
          <a:stretch>
            <a:fillRect/>
          </a:stretch>
        </p:blipFill>
        <p:spPr>
          <a:xfrm>
            <a:off x="471487" y="981075"/>
            <a:ext cx="1076324" cy="4968875"/>
          </a:xfrm>
          <a:prstGeom prst="rect">
            <a:avLst/>
          </a:prstGeom>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SON 15 GÜN</a:t>
            </a:r>
          </a:p>
        </p:txBody>
      </p:sp>
      <p:sp>
        <p:nvSpPr>
          <p:cNvPr id="392" name="Shape 392"/>
          <p:cNvSpPr txBox="1">
            <a:spLocks noGrp="1"/>
          </p:cNvSpPr>
          <p:nvPr>
            <p:ph type="body" idx="1"/>
          </p:nvPr>
        </p:nvSpPr>
        <p:spPr>
          <a:xfrm>
            <a:off x="1331912" y="1196975"/>
            <a:ext cx="7354886" cy="4929187"/>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57291"/>
              <a:buFont typeface="Arial"/>
              <a:buChar char="•"/>
            </a:pPr>
            <a:r>
              <a:rPr lang="en-US" sz="3200" b="0" i="0" u="none" strike="noStrike" cap="none" baseline="0">
                <a:solidFill>
                  <a:schemeClr val="dk1"/>
                </a:solidFill>
                <a:latin typeface="Arial"/>
                <a:ea typeface="Arial"/>
                <a:cs typeface="Arial"/>
                <a:sym typeface="Arial"/>
              </a:rPr>
              <a:t>
</a:t>
            </a:r>
            <a:r>
              <a:rPr lang="en-US" sz="1600" b="1" i="0" u="none" strike="noStrike" cap="none" baseline="0">
                <a:solidFill>
                  <a:schemeClr val="lt2"/>
                </a:solidFill>
                <a:latin typeface="Arial"/>
                <a:ea typeface="Arial"/>
                <a:cs typeface="Arial"/>
                <a:sym typeface="Arial"/>
              </a:rPr>
              <a:t>Bugünlerde yeni konu öğrenme süreci bitmiştir. Farklı kaynaklardan bol bol konu testi çözün, gerçek zamanlı deneme sınavları yapın.</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Az bildiğiniz konularda daha çok soru çözmeye çalışın ve kendinizi sınav karşısında en donanımlı hale getirmek için son rötuşları yapın.</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Kalan sürede sakın ola ki baştan sona bir genel tekrar yapayım demeyin.” Bunun iki nedeni vardır.</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Biricisi  kalan sürenin genel tekrar için yeterli olmaması, bir diğeri de öğrencinin  tekrar yaparken bazı konularda yetersiz olduğu düşüncesine kapılacak olması. Bu durumunda  sınav stresini tetikleyeceğidir. Bu süreçte öğrencilerin yapacağı en mantıklı şey bol deneme sınavı yapmaları yetersiz olduklarını düşündükleri konularda konu çalışması ve testi çözmeleridir.</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Bu süreçte deneme sınavı sayısını günde ikiye de çıkarabilirsiniz.</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Uyku düzeninizi normalleştirmeye çalışın.Geç saatlere kadar çalışıp öğlen uyanıyorsanız bu sizi sınav sabahı çok zorlayacağından uyku düzeninizi sınav saatine uygun hale getirmeye çalışmalısınız.</a:t>
            </a:r>
          </a:p>
        </p:txBody>
      </p:sp>
      <p:pic>
        <p:nvPicPr>
          <p:cNvPr id="393" name="Shape 393"/>
          <p:cNvPicPr preferRelativeResize="0"/>
          <p:nvPr/>
        </p:nvPicPr>
        <p:blipFill>
          <a:blip r:embed="rId3"/>
          <a:stretch>
            <a:fillRect/>
          </a:stretch>
        </p:blipFill>
        <p:spPr>
          <a:xfrm>
            <a:off x="250825" y="1484312"/>
            <a:ext cx="946149" cy="4321174"/>
          </a:xfrm>
          <a:prstGeom prst="rect">
            <a:avLst/>
          </a:prstGeom>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333375"/>
            <a:ext cx="8229600" cy="79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BİR GÜN ÖNCE</a:t>
            </a:r>
          </a:p>
        </p:txBody>
      </p:sp>
      <p:sp>
        <p:nvSpPr>
          <p:cNvPr id="399" name="Shape 399"/>
          <p:cNvSpPr txBox="1">
            <a:spLocks noGrp="1"/>
          </p:cNvSpPr>
          <p:nvPr>
            <p:ph type="body" idx="1"/>
          </p:nvPr>
        </p:nvSpPr>
        <p:spPr>
          <a:xfrm>
            <a:off x="1619250" y="1484312"/>
            <a:ext cx="7200900" cy="4641849"/>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Artık bitti, kesinlikle ders çalışmayı bırakın.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Bütün defter ve kitaplarınızı etraftan toplayın ve görünmez bir yere kaldırın.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accent2"/>
                </a:solidFill>
                <a:latin typeface="Arial"/>
                <a:ea typeface="Arial"/>
                <a:cs typeface="Arial"/>
                <a:sym typeface="Arial"/>
              </a:rPr>
              <a:t>Çünkü sınava bir gün kala çözdüğünüz bir deneme sınavının sonuçlarının kötü çıkması moralinizi bozabilir ve sınava giderken kafanızda kötü geçen deneme sınavının sonucu kalabilir. </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folHlink"/>
                </a:solidFill>
                <a:latin typeface="Arial"/>
                <a:ea typeface="Arial"/>
                <a:cs typeface="Arial"/>
                <a:sym typeface="Arial"/>
              </a:rPr>
              <a:t>Ailenizle sınavla ilgili konuşmamaya dikkat edin, yapılan araştırmalar öğrencilerdeki sınav stresinin çoğunun ailelerin yanlış iletişimlerinden kaynaklandığıdır.</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rgbClr val="CC3300"/>
                </a:solidFill>
                <a:latin typeface="Arial"/>
                <a:ea typeface="Arial"/>
                <a:cs typeface="Arial"/>
                <a:sym typeface="Arial"/>
              </a:rPr>
              <a:t>Sınavla ilgili  programları, haberleri kısaca sizde stres yaratacak  hiçbir şey seyretmeyin.</a:t>
            </a: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hlink"/>
                </a:solidFill>
                <a:latin typeface="Arial"/>
                <a:ea typeface="Arial"/>
                <a:cs typeface="Arial"/>
                <a:sym typeface="Arial"/>
              </a:rPr>
              <a:t>Sakın bilgisayarın başında saatlerce vakit geçirmeyin. Zaten bu zamana kadar yaptığınız çalışmalar elinizden gelenlerdir ve siz de elinizden geleni yaptığınıza inanmalısınız. </a:t>
            </a:r>
          </a:p>
          <a:p>
            <a:endParaRPr lang="en-US" sz="2000" b="0" i="0" u="none" strike="noStrike" cap="none" baseline="0">
              <a:solidFill>
                <a:schemeClr val="hlink"/>
              </a:solidFill>
              <a:latin typeface="Arial"/>
              <a:ea typeface="Arial"/>
              <a:cs typeface="Arial"/>
              <a:sym typeface="Arial"/>
            </a:endParaRPr>
          </a:p>
          <a:p>
            <a:endParaRPr lang="en-US" sz="2000" b="0" i="0" u="none" strike="noStrike" cap="none" baseline="0">
              <a:solidFill>
                <a:schemeClr val="hlink"/>
              </a:solidFill>
              <a:latin typeface="Arial"/>
              <a:ea typeface="Arial"/>
              <a:cs typeface="Arial"/>
              <a:sym typeface="Arial"/>
            </a:endParaRPr>
          </a:p>
        </p:txBody>
      </p:sp>
      <p:pic>
        <p:nvPicPr>
          <p:cNvPr id="400" name="Shape 400"/>
          <p:cNvPicPr preferRelativeResize="0"/>
          <p:nvPr/>
        </p:nvPicPr>
        <p:blipFill>
          <a:blip r:embed="rId3"/>
          <a:stretch>
            <a:fillRect/>
          </a:stretch>
        </p:blipFill>
        <p:spPr>
          <a:xfrm>
            <a:off x="468312" y="1628775"/>
            <a:ext cx="1090612" cy="4321175"/>
          </a:xfrm>
          <a:prstGeom prst="rect">
            <a:avLst/>
          </a:prstGeom>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333375"/>
            <a:ext cx="8229600" cy="79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BİR GÜN ÖNCE</a:t>
            </a:r>
          </a:p>
        </p:txBody>
      </p:sp>
      <p:sp>
        <p:nvSpPr>
          <p:cNvPr id="406" name="Shape 406"/>
          <p:cNvSpPr txBox="1">
            <a:spLocks noGrp="1"/>
          </p:cNvSpPr>
          <p:nvPr>
            <p:ph type="body" idx="1"/>
          </p:nvPr>
        </p:nvSpPr>
        <p:spPr>
          <a:xfrm>
            <a:off x="1835150" y="1412875"/>
            <a:ext cx="6851649" cy="4713287"/>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En çok keyif aldığınız şeyleri yapmaya çalışın, saatlerce olmamak koşuluyla bilgisayar oyunları bile oynayabilirsiniz.</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Bugün sizi sınav düşüncesinden uzaklaştıracak yeni ve heyecan verici şeyler deneyin. </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Kendinizi evde tv karşısına hapsetmeyin. Sosyal hayatın içinde olmaya, arkadaşlarınızla hoşça vakit geçirmeye, gezmeye eğlenmeye vakit ayırın.</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Sınavdan bir gün önce stres atmak için fiziksel kuvvet gerektiren şeyler yapmayın. Ertesi gün kendinizi çok yorgun hissedebilirsiniz.</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Sınava gireceğiniz salonu mutlaka önceden görün ve salona en kısa yoldan nasıl ulaşabileceğinizi araştırın.</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Kendinizi çok gergin hissettiğinizde ılık bir duş alın ve yürüyüşe çıkın.</a:t>
            </a:r>
          </a:p>
          <a:p>
            <a:endParaRPr lang="en-US" sz="1600" b="1" i="0" u="none" strike="noStrike" cap="none" baseline="0">
              <a:solidFill>
                <a:schemeClr val="lt2"/>
              </a:solidFill>
              <a:latin typeface="Arial"/>
              <a:ea typeface="Arial"/>
              <a:cs typeface="Arial"/>
              <a:sym typeface="Arial"/>
            </a:endParaRPr>
          </a:p>
        </p:txBody>
      </p:sp>
      <p:pic>
        <p:nvPicPr>
          <p:cNvPr id="407" name="Shape 407"/>
          <p:cNvPicPr preferRelativeResize="0"/>
          <p:nvPr/>
        </p:nvPicPr>
        <p:blipFill>
          <a:blip r:embed="rId3"/>
          <a:stretch>
            <a:fillRect/>
          </a:stretch>
        </p:blipFill>
        <p:spPr>
          <a:xfrm>
            <a:off x="323850" y="1844675"/>
            <a:ext cx="1296986" cy="3816349"/>
          </a:xfrm>
          <a:prstGeom prst="rect">
            <a:avLst/>
          </a:prstGeom>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BİR GÜN ÖNCE</a:t>
            </a:r>
          </a:p>
        </p:txBody>
      </p:sp>
      <p:sp>
        <p:nvSpPr>
          <p:cNvPr id="413" name="Shape 413"/>
          <p:cNvSpPr txBox="1">
            <a:spLocks noGrp="1"/>
          </p:cNvSpPr>
          <p:nvPr>
            <p:ph type="body" idx="1"/>
          </p:nvPr>
        </p:nvSpPr>
        <p:spPr>
          <a:xfrm>
            <a:off x="1692275" y="1600200"/>
            <a:ext cx="6994525"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Sınav günü yanınızda bulunduracağınız şeylerin bir kontrol listesini hazırlayın. Bunu şimdi yapın, son güne bırakırsanız bazı maddeleri unutursunuz. </a:t>
            </a:r>
          </a:p>
          <a:p>
            <a:endParaRPr lang="en-US" sz="2000" b="1"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İki kalem, silgi, yeteri kadar uç, su, nüfus cüzdanı ve giriş belgesi mutlaka listenizde olmalı. Yatağa girdiğinizde karşınıza çıkacak soruları değil de kazanmak istediğiniz üniversiteyi düşünün.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Uyku düzenini değiştirmeyin hangi saatte yatıyorsanız yine o saati seçin,  erken yatmayı denemeyin çünkü erken yatsanız dahi bedeninizin biyolojik saatine uymadığınız için uyuyamayacaksınız. </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Kesinlikle sınavdan önce  sakinleştirici veya uyku getirici bir ilaç kullanmayın. </a:t>
            </a:r>
          </a:p>
          <a:p>
            <a:endParaRPr lang="en-US" sz="2000" b="1" i="0" u="none" strike="noStrike" cap="none" baseline="0">
              <a:solidFill>
                <a:schemeClr val="lt2"/>
              </a:solidFill>
              <a:latin typeface="Arial"/>
              <a:ea typeface="Arial"/>
              <a:cs typeface="Arial"/>
              <a:sym typeface="Arial"/>
            </a:endParaRPr>
          </a:p>
          <a:p>
            <a:endParaRPr lang="en-US" sz="2000" b="1" i="0" u="none" strike="noStrike" cap="none" baseline="0">
              <a:solidFill>
                <a:schemeClr val="lt2"/>
              </a:solidFill>
              <a:latin typeface="Arial"/>
              <a:ea typeface="Arial"/>
              <a:cs typeface="Arial"/>
              <a:sym typeface="Arial"/>
            </a:endParaRPr>
          </a:p>
          <a:p>
            <a:endParaRPr lang="en-US" sz="2000" b="1" i="0" u="none" strike="noStrike" cap="none" baseline="0">
              <a:solidFill>
                <a:schemeClr val="lt2"/>
              </a:solidFill>
              <a:latin typeface="Arial"/>
              <a:ea typeface="Arial"/>
              <a:cs typeface="Arial"/>
              <a:sym typeface="Arial"/>
            </a:endParaRPr>
          </a:p>
          <a:p>
            <a:endParaRPr lang="en-US" sz="2000" b="1" i="0" u="none" strike="noStrike" cap="none" baseline="0">
              <a:solidFill>
                <a:schemeClr val="lt2"/>
              </a:solidFill>
              <a:latin typeface="Arial"/>
              <a:ea typeface="Arial"/>
              <a:cs typeface="Arial"/>
              <a:sym typeface="Arial"/>
            </a:endParaRPr>
          </a:p>
        </p:txBody>
      </p:sp>
      <p:pic>
        <p:nvPicPr>
          <p:cNvPr id="414" name="Shape 414"/>
          <p:cNvPicPr preferRelativeResize="0"/>
          <p:nvPr/>
        </p:nvPicPr>
        <p:blipFill>
          <a:blip r:embed="rId3"/>
          <a:stretch>
            <a:fillRect/>
          </a:stretch>
        </p:blipFill>
        <p:spPr>
          <a:xfrm>
            <a:off x="395287" y="1700211"/>
            <a:ext cx="1306512" cy="3960811"/>
          </a:xfrm>
          <a:prstGeom prst="rect">
            <a:avLst/>
          </a:prstGeom>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Atlar Dünyaya Nasıl Bakar</a:t>
            </a:r>
          </a:p>
        </p:txBody>
      </p:sp>
      <p:sp>
        <p:nvSpPr>
          <p:cNvPr id="420" name="Shape 42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endParaRPr/>
          </a:p>
        </p:txBody>
      </p:sp>
      <p:pic>
        <p:nvPicPr>
          <p:cNvPr id="421" name="Shape 421"/>
          <p:cNvPicPr preferRelativeResize="0"/>
          <p:nvPr/>
        </p:nvPicPr>
        <p:blipFill>
          <a:blip r:embed="rId3"/>
          <a:stretch>
            <a:fillRect/>
          </a:stretch>
        </p:blipFill>
        <p:spPr>
          <a:xfrm>
            <a:off x="468312" y="1628775"/>
            <a:ext cx="8207375" cy="4537075"/>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Maymunlar Dünyaya Nasıl Bakar</a:t>
            </a:r>
          </a:p>
        </p:txBody>
      </p:sp>
      <p:sp>
        <p:nvSpPr>
          <p:cNvPr id="427" name="Shape 427"/>
          <p:cNvSpPr txBox="1">
            <a:spLocks noGrp="1"/>
          </p:cNvSpPr>
          <p:nvPr>
            <p:ph type="body" idx="1"/>
          </p:nvPr>
        </p:nvSpPr>
        <p:spPr>
          <a:xfrm>
            <a:off x="323850" y="1557337"/>
            <a:ext cx="8229600" cy="4525961"/>
          </a:xfrm>
          <a:prstGeom prst="rect">
            <a:avLst/>
          </a:prstGeom>
          <a:noFill/>
          <a:ln>
            <a:noFill/>
          </a:ln>
        </p:spPr>
        <p:txBody>
          <a:bodyPr lIns="91425" tIns="45700" rIns="91425" bIns="45700" anchor="t" anchorCtr="0">
            <a:noAutofit/>
          </a:bodyPr>
          <a:lstStyle/>
          <a:p>
            <a:endParaRPr/>
          </a:p>
        </p:txBody>
      </p:sp>
      <p:pic>
        <p:nvPicPr>
          <p:cNvPr id="428" name="Shape 428"/>
          <p:cNvPicPr preferRelativeResize="0"/>
          <p:nvPr/>
        </p:nvPicPr>
        <p:blipFill>
          <a:blip r:embed="rId3"/>
          <a:stretch>
            <a:fillRect/>
          </a:stretch>
        </p:blipFill>
        <p:spPr>
          <a:xfrm>
            <a:off x="323850" y="1557337"/>
            <a:ext cx="8280400" cy="4608512"/>
          </a:xfrm>
          <a:prstGeom prst="rect">
            <a:avLst/>
          </a:prstGeom>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Kuşlar Dünyaya Nasıl Bakar</a:t>
            </a:r>
          </a:p>
        </p:txBody>
      </p:sp>
      <p:sp>
        <p:nvSpPr>
          <p:cNvPr id="434" name="Shape 43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endParaRPr/>
          </a:p>
        </p:txBody>
      </p:sp>
      <p:pic>
        <p:nvPicPr>
          <p:cNvPr id="435" name="Shape 435"/>
          <p:cNvPicPr preferRelativeResize="0"/>
          <p:nvPr/>
        </p:nvPicPr>
        <p:blipFill>
          <a:blip r:embed="rId3"/>
          <a:stretch>
            <a:fillRect/>
          </a:stretch>
        </p:blipFill>
        <p:spPr>
          <a:xfrm>
            <a:off x="468312" y="1628775"/>
            <a:ext cx="8207375" cy="4464049"/>
          </a:xfrm>
          <a:prstGeom prst="rect">
            <a:avLst/>
          </a:prstGeom>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476250"/>
            <a:ext cx="8229600" cy="9413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Kedi köpekler Dünyaya Nasıl Bakar</a:t>
            </a:r>
            <a:r>
              <a:rPr lang="en-US" sz="4000" b="0" i="0" u="none" strike="noStrike" cap="none" baseline="0">
                <a:solidFill>
                  <a:schemeClr val="dk2"/>
                </a:solidFill>
                <a:latin typeface="Arial"/>
                <a:ea typeface="Arial"/>
                <a:cs typeface="Arial"/>
                <a:sym typeface="Arial"/>
              </a:rPr>
              <a:t> </a:t>
            </a:r>
          </a:p>
        </p:txBody>
      </p:sp>
      <p:sp>
        <p:nvSpPr>
          <p:cNvPr id="441" name="Shape 44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endParaRPr/>
          </a:p>
        </p:txBody>
      </p:sp>
      <p:pic>
        <p:nvPicPr>
          <p:cNvPr id="442" name="Shape 442"/>
          <p:cNvPicPr preferRelativeResize="0"/>
          <p:nvPr/>
        </p:nvPicPr>
        <p:blipFill>
          <a:blip r:embed="rId3"/>
          <a:stretch>
            <a:fillRect/>
          </a:stretch>
        </p:blipFill>
        <p:spPr>
          <a:xfrm>
            <a:off x="468312" y="1628775"/>
            <a:ext cx="8207375" cy="4794250"/>
          </a:xfrm>
          <a:prstGeom prst="rect">
            <a:avLst/>
          </a:prstGeom>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765175"/>
            <a:ext cx="8229600" cy="79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Yılanlar Dünyaya Nasıl Bakar</a:t>
            </a:r>
            <a:r>
              <a:rPr lang="en-US" sz="2800" b="0" i="0" u="none" strike="noStrike" cap="none" baseline="0">
                <a:solidFill>
                  <a:schemeClr val="dk2"/>
                </a:solidFill>
                <a:latin typeface="Arial"/>
                <a:ea typeface="Arial"/>
                <a:cs typeface="Arial"/>
                <a:sym typeface="Arial"/>
              </a:rPr>
              <a:t> </a:t>
            </a:r>
          </a:p>
        </p:txBody>
      </p:sp>
      <p:sp>
        <p:nvSpPr>
          <p:cNvPr id="448" name="Shape 44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endParaRPr/>
          </a:p>
        </p:txBody>
      </p:sp>
      <p:pic>
        <p:nvPicPr>
          <p:cNvPr id="449" name="Shape 449"/>
          <p:cNvPicPr preferRelativeResize="0"/>
          <p:nvPr/>
        </p:nvPicPr>
        <p:blipFill>
          <a:blip r:embed="rId3"/>
          <a:stretch>
            <a:fillRect/>
          </a:stretch>
        </p:blipFill>
        <p:spPr>
          <a:xfrm>
            <a:off x="468312" y="1628775"/>
            <a:ext cx="8207375" cy="446404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baseline="0">
                <a:solidFill>
                  <a:schemeClr val="hlink"/>
                </a:solidFill>
                <a:latin typeface="Arial"/>
                <a:ea typeface="Arial"/>
                <a:cs typeface="Arial"/>
                <a:sym typeface="Arial"/>
              </a:rPr>
              <a:t>Başarıya İnanmak</a:t>
            </a:r>
          </a:p>
        </p:txBody>
      </p:sp>
      <p:sp>
        <p:nvSpPr>
          <p:cNvPr id="85" name="Shape 85"/>
          <p:cNvSpPr txBox="1">
            <a:spLocks noGrp="1"/>
          </p:cNvSpPr>
          <p:nvPr>
            <p:ph type="body" idx="1"/>
          </p:nvPr>
        </p:nvSpPr>
        <p:spPr>
          <a:xfrm>
            <a:off x="2124075" y="1989136"/>
            <a:ext cx="6562725" cy="4137024"/>
          </a:xfrm>
          <a:prstGeom prst="rect">
            <a:avLst/>
          </a:prstGeom>
          <a:noFill/>
          <a:ln>
            <a:noFill/>
          </a:ln>
        </p:spPr>
        <p:txBody>
          <a:bodyPr lIns="91425" tIns="45700" rIns="91425" bIns="45700" anchor="t" anchorCtr="0">
            <a:noAutofit/>
          </a:bodyPr>
          <a:lstStyle/>
          <a:p>
            <a:pPr marL="0" marR="0" lvl="0" indent="0" algn="l" rtl="0">
              <a:lnSpc>
                <a:spcPct val="80000"/>
              </a:lnSpc>
              <a:spcBef>
                <a:spcPts val="800"/>
              </a:spcBef>
              <a:spcAft>
                <a:spcPts val="0"/>
              </a:spcAft>
              <a:buClr>
                <a:schemeClr val="dk1"/>
              </a:buClr>
              <a:buSzPct val="100000"/>
              <a:buFont typeface="Arial"/>
              <a:buChar char="•"/>
            </a:pPr>
            <a:r>
              <a:rPr lang="en-US" sz="4000" b="0" i="1" u="none" strike="noStrike" cap="none" baseline="0">
                <a:solidFill>
                  <a:srgbClr val="CC3300"/>
                </a:solidFill>
                <a:latin typeface="Arial"/>
                <a:ea typeface="Arial"/>
                <a:cs typeface="Arial"/>
                <a:sym typeface="Arial"/>
              </a:rPr>
              <a:t>Bilinçaltı söylenene inanır.</a:t>
            </a:r>
            <a:r>
              <a:rPr lang="en-US" sz="4000" b="0" i="1" u="none" strike="noStrike" cap="none" baseline="0">
                <a:solidFill>
                  <a:schemeClr val="dk1"/>
                </a:solidFill>
                <a:latin typeface="Arial"/>
                <a:ea typeface="Arial"/>
                <a:cs typeface="Arial"/>
                <a:sym typeface="Arial"/>
              </a:rPr>
              <a:t> </a:t>
            </a:r>
          </a:p>
          <a:p>
            <a:endParaRPr lang="en-US" sz="4000" b="0" i="1" u="none" strike="noStrike" cap="none" baseline="0">
              <a:solidFill>
                <a:schemeClr val="dk1"/>
              </a:solidFill>
              <a:latin typeface="Arial"/>
              <a:ea typeface="Arial"/>
              <a:cs typeface="Arial"/>
              <a:sym typeface="Arial"/>
            </a:endParaRPr>
          </a:p>
          <a:p>
            <a:pPr marL="0" marR="0" lvl="0" indent="0" algn="l" rtl="0">
              <a:lnSpc>
                <a:spcPct val="80000"/>
              </a:lnSpc>
              <a:spcBef>
                <a:spcPts val="800"/>
              </a:spcBef>
              <a:spcAft>
                <a:spcPts val="0"/>
              </a:spcAft>
              <a:buClr>
                <a:schemeClr val="dk1"/>
              </a:buClr>
              <a:buSzPct val="100000"/>
              <a:buFont typeface="Arial"/>
              <a:buChar char="•"/>
            </a:pPr>
            <a:r>
              <a:rPr lang="en-US" sz="4000" b="0" i="1" u="none" strike="noStrike" cap="none" baseline="0">
                <a:solidFill>
                  <a:schemeClr val="folHlink"/>
                </a:solidFill>
                <a:latin typeface="Arial"/>
                <a:ea typeface="Arial"/>
                <a:cs typeface="Arial"/>
                <a:sym typeface="Arial"/>
              </a:rPr>
              <a:t>Kendinize ne söylerseniz o olursunuz.</a:t>
            </a:r>
          </a:p>
          <a:p>
            <a:endParaRPr lang="en-US" sz="4000" b="0" i="1" u="none" strike="noStrike" cap="none" baseline="0">
              <a:solidFill>
                <a:schemeClr val="folHlink"/>
              </a:solidFill>
              <a:latin typeface="Arial"/>
              <a:ea typeface="Arial"/>
              <a:cs typeface="Arial"/>
              <a:sym typeface="Arial"/>
            </a:endParaRPr>
          </a:p>
        </p:txBody>
      </p:sp>
      <p:pic>
        <p:nvPicPr>
          <p:cNvPr id="86" name="Shape 86"/>
          <p:cNvPicPr preferRelativeResize="0"/>
          <p:nvPr/>
        </p:nvPicPr>
        <p:blipFill>
          <a:blip r:embed="rId3"/>
          <a:stretch>
            <a:fillRect/>
          </a:stretch>
        </p:blipFill>
        <p:spPr>
          <a:xfrm>
            <a:off x="395287" y="1989136"/>
            <a:ext cx="1512887" cy="3960811"/>
          </a:xfrm>
          <a:prstGeom prst="rect">
            <a:avLst/>
          </a:prstGeom>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GÜNÜ</a:t>
            </a:r>
          </a:p>
        </p:txBody>
      </p:sp>
      <p:sp>
        <p:nvSpPr>
          <p:cNvPr id="455" name="Shape 455"/>
          <p:cNvSpPr txBox="1">
            <a:spLocks noGrp="1"/>
          </p:cNvSpPr>
          <p:nvPr>
            <p:ph type="body" idx="1"/>
          </p:nvPr>
        </p:nvSpPr>
        <p:spPr>
          <a:xfrm>
            <a:off x="2195511" y="1341437"/>
            <a:ext cx="6491286" cy="4784725"/>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Sınavdan önce her şeyi unutmuşunuz kaygısı moralinizin bozulmasına neden olabilir. Bu geçicidir ve soruları çözmeye başlayınca geçecektir.</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Ilık bir duş alın. Kendinizi daha dinç hissetmenizi sağlayacaktır.</a:t>
            </a:r>
          </a:p>
          <a:p>
            <a:endParaRPr lang="en-US" sz="16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Reçel, bal, zeytin, peynir, meyve suyulu bir kahvaltı güne iyi başlamanız için son derece önemlidir.</a:t>
            </a:r>
          </a:p>
          <a:p>
            <a:pPr marL="0" marR="0" lvl="0" indent="0" algn="l" rtl="0">
              <a:lnSpc>
                <a:spcPct val="80000"/>
              </a:lnSpc>
              <a:spcBef>
                <a:spcPts val="360"/>
              </a:spcBef>
              <a:spcAft>
                <a:spcPts val="0"/>
              </a:spcAft>
              <a:buClr>
                <a:schemeClr val="dk1"/>
              </a:buClr>
              <a:buSzPct val="25000"/>
              <a:buFont typeface="Arial"/>
              <a:buNone/>
            </a:pPr>
            <a:r>
              <a:rPr lang="en-US" sz="1600" b="1" i="0" u="none" strike="noStrike" cap="none" baseline="0">
                <a:solidFill>
                  <a:schemeClr val="lt2"/>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Kahvaltıdan sonra mümkünse bir avuç kuru üzüm yiyin. Sınav saatinde zihninizi açacaktır.</a:t>
            </a:r>
          </a:p>
          <a:p>
            <a:pPr marL="0" marR="0" lvl="0" indent="0" algn="l" rtl="0">
              <a:lnSpc>
                <a:spcPct val="80000"/>
              </a:lnSpc>
              <a:spcBef>
                <a:spcPts val="360"/>
              </a:spcBef>
              <a:spcAft>
                <a:spcPts val="0"/>
              </a:spcAft>
              <a:buClr>
                <a:schemeClr val="dk1"/>
              </a:buClr>
              <a:buSzPct val="25000"/>
              <a:buFont typeface="Arial"/>
              <a:buNone/>
            </a:pPr>
            <a:r>
              <a:rPr lang="en-US" sz="1600" b="0" i="0" u="none" strike="noStrike" cap="none" baseline="0">
                <a:solidFill>
                  <a:schemeClr val="lt2"/>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lt2"/>
                </a:solidFill>
                <a:latin typeface="Arial"/>
                <a:ea typeface="Arial"/>
                <a:cs typeface="Arial"/>
                <a:sym typeface="Arial"/>
              </a:rPr>
              <a:t>Sınav yerinde yarım saat öncesinden evraklarınızla birlikte hazır bulununuz.</a:t>
            </a:r>
          </a:p>
          <a:p>
            <a:endParaRPr lang="en-US" sz="16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14583"/>
              <a:buFont typeface="Arial"/>
              <a:buChar char="•"/>
            </a:pPr>
            <a:r>
              <a:rPr lang="en-US" sz="1600" b="0" i="0" u="none" strike="noStrike" cap="none" baseline="0">
                <a:solidFill>
                  <a:schemeClr val="lt2"/>
                </a:solidFill>
                <a:latin typeface="Arial"/>
                <a:ea typeface="Arial"/>
                <a:cs typeface="Arial"/>
                <a:sym typeface="Arial"/>
              </a:rPr>
              <a:t>Yanınıza  çağrı cihazı, cep telefonu ve benzer haberleşme araçlarıyla, cep bilgisayarı, saat fonksiyonu dışında fonksiyonu bulunan saat, sözlük işlevi olan elektronik aygıt, hesap makinası bilgisayar özelliği bulunan cihazlarla, silah ve benzeri teçhizatla, müsvedde kağıdı, defter, kitap, sözlük, pergel, açıölçer, cetvel gibi araçları almayın.</a:t>
            </a:r>
          </a:p>
        </p:txBody>
      </p:sp>
      <p:pic>
        <p:nvPicPr>
          <p:cNvPr id="456" name="Shape 456"/>
          <p:cNvPicPr preferRelativeResize="0"/>
          <p:nvPr/>
        </p:nvPicPr>
        <p:blipFill>
          <a:blip r:embed="rId3"/>
          <a:stretch>
            <a:fillRect/>
          </a:stretch>
        </p:blipFill>
        <p:spPr>
          <a:xfrm>
            <a:off x="468312" y="1341437"/>
            <a:ext cx="1439861" cy="4608511"/>
          </a:xfrm>
          <a:prstGeom prst="rect">
            <a:avLst/>
          </a:prstGeom>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7"/>
            <a:ext cx="8229600" cy="7778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GÜNÜ</a:t>
            </a:r>
          </a:p>
        </p:txBody>
      </p:sp>
      <p:sp>
        <p:nvSpPr>
          <p:cNvPr id="462" name="Shape 462"/>
          <p:cNvSpPr txBox="1">
            <a:spLocks noGrp="1"/>
          </p:cNvSpPr>
          <p:nvPr>
            <p:ph type="body" idx="1"/>
          </p:nvPr>
        </p:nvSpPr>
        <p:spPr>
          <a:xfrm>
            <a:off x="2411411" y="1196975"/>
            <a:ext cx="6275387" cy="4929187"/>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Kılık-kıyafetle ilgili kurallara uyun. Üzerinize rahat kıyafetler giyin, ses çıkaran kolye, bilezik, kemer takmayın, topuklu ayakkabı giyinmeyin, dikkat çekici giyinmeyin. Beli açık tişört giymeyin.Baş ağrısı oluşturabilecek ve migren tetikleyecek parfüm sürmeyin.</a:t>
            </a:r>
          </a:p>
          <a:p>
            <a:endParaRPr lang="en-US" sz="2000" b="1"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Kapalı bile olsa cep telefonuyla giren kişilerin sınavının iptal edileceğini unutmayın</a:t>
            </a:r>
          </a:p>
          <a:p>
            <a:endParaRPr lang="en-US" sz="2000" b="0"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1" i="0" u="none" strike="noStrike" cap="none" baseline="0">
                <a:solidFill>
                  <a:schemeClr val="lt2"/>
                </a:solidFill>
                <a:latin typeface="Arial"/>
                <a:ea typeface="Arial"/>
                <a:cs typeface="Arial"/>
                <a:sym typeface="Arial"/>
              </a:rPr>
              <a:t>Sınava giderken Sınav yerinde giriş belgenizi ve kimliğinizi sallaya sallaya gezmeyin.Yere düşürenler çok oluyor.</a:t>
            </a:r>
          </a:p>
          <a:p>
            <a:endParaRPr lang="en-US" sz="2000" b="1" i="0" u="none" strike="noStrike" cap="none" baseline="0">
              <a:solidFill>
                <a:schemeClr val="lt2"/>
              </a:solidFill>
              <a:latin typeface="Arial"/>
              <a:ea typeface="Arial"/>
              <a:cs typeface="Arial"/>
              <a:sym typeface="Arial"/>
            </a:endParaRPr>
          </a:p>
          <a:p>
            <a:pPr marL="0" marR="0" lvl="0" indent="0" algn="l" rtl="0">
              <a:lnSpc>
                <a:spcPct val="80000"/>
              </a:lnSpc>
              <a:spcBef>
                <a:spcPts val="400"/>
              </a:spcBef>
              <a:spcAft>
                <a:spcPts val="0"/>
              </a:spcAft>
              <a:buClr>
                <a:schemeClr val="dk1"/>
              </a:buClr>
              <a:buSzPct val="100000"/>
              <a:buFont typeface="Arial"/>
              <a:buChar char="•"/>
            </a:pPr>
            <a:r>
              <a:rPr lang="en-US" sz="2000" b="0" i="0" u="none" strike="noStrike" cap="none" baseline="0">
                <a:solidFill>
                  <a:schemeClr val="lt2"/>
                </a:solidFill>
                <a:latin typeface="Arial"/>
                <a:ea typeface="Arial"/>
                <a:cs typeface="Arial"/>
                <a:sym typeface="Arial"/>
              </a:rPr>
              <a:t>Eğer boy ve kilo nedeni ile ilkokul sıralarına sığamama probleminiz varsa bunu sınava gireceğiniz okulun müdürü ile görüşün.Size uygun bir sıra sağlayabilir. </a:t>
            </a:r>
          </a:p>
        </p:txBody>
      </p:sp>
      <p:pic>
        <p:nvPicPr>
          <p:cNvPr id="463" name="Shape 463"/>
          <p:cNvPicPr preferRelativeResize="0"/>
          <p:nvPr/>
        </p:nvPicPr>
        <p:blipFill>
          <a:blip r:embed="rId3"/>
          <a:stretch>
            <a:fillRect/>
          </a:stretch>
        </p:blipFill>
        <p:spPr>
          <a:xfrm>
            <a:off x="539750" y="1052512"/>
            <a:ext cx="1152524" cy="4752974"/>
          </a:xfrm>
          <a:prstGeom prst="rect">
            <a:avLst/>
          </a:prstGeom>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706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GÜNÜ</a:t>
            </a:r>
          </a:p>
        </p:txBody>
      </p:sp>
      <p:sp>
        <p:nvSpPr>
          <p:cNvPr id="469" name="Shape 469"/>
          <p:cNvSpPr txBox="1">
            <a:spLocks noGrp="1"/>
          </p:cNvSpPr>
          <p:nvPr>
            <p:ph type="body" idx="1"/>
          </p:nvPr>
        </p:nvSpPr>
        <p:spPr>
          <a:xfrm>
            <a:off x="2268536" y="1125537"/>
            <a:ext cx="6418262" cy="5327649"/>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Kitapçıklar dağıtıldığında mutlaka kontrol edin. Kitapçıkta eksik sayfa, baskı hatası ya da okunmayan kısımlar varsa mutlaka salon sorumlusuna bildirin.</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Sınavda cevap kâğıdınızın sizin adınıza düzenlenmiş olduğunu ve bilgilerin doğruluğunu kontrol ederek gerekli kodlamaları yapın, özellikle kitapçık türünüzü mutlaka doğru kodlayın.</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Süre ayarlamasını yapabilmek için yanınızda mutlaka bir saat bulundurunuz.</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 anında sizi rahatsız eden ne varsa sınav gözetmeniyle paylaşın ve durumu düzeltmesini isteyin.</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Sınav anında gözetmenden kaynaklanabilecek sorunlar  olursa (topuklu ayakkabı,ses çıkaran takılar,tespih, anahtarlık sallama, başınızda durup bekleme gibi rahatsız eden şeyleri sınav gözetmeniyle paylaşarak önleyebilirsiniz.</a:t>
            </a:r>
          </a:p>
          <a:p>
            <a:endParaRPr lang="en-US" sz="1800" b="1" i="0" u="none" strike="noStrike" cap="none" baseline="0">
              <a:solidFill>
                <a:schemeClr val="lt2"/>
              </a:solidFill>
              <a:latin typeface="Arial"/>
              <a:ea typeface="Arial"/>
              <a:cs typeface="Arial"/>
              <a:sym typeface="Arial"/>
            </a:endParaRPr>
          </a:p>
        </p:txBody>
      </p:sp>
      <p:pic>
        <p:nvPicPr>
          <p:cNvPr id="470" name="Shape 470"/>
          <p:cNvPicPr preferRelativeResize="0"/>
          <p:nvPr/>
        </p:nvPicPr>
        <p:blipFill>
          <a:blip r:embed="rId3"/>
          <a:stretch>
            <a:fillRect/>
          </a:stretch>
        </p:blipFill>
        <p:spPr>
          <a:xfrm>
            <a:off x="684212" y="1412875"/>
            <a:ext cx="1223962" cy="4176711"/>
          </a:xfrm>
          <a:prstGeom prst="rect">
            <a:avLst/>
          </a:prstGeom>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GÜNÜ</a:t>
            </a:r>
          </a:p>
        </p:txBody>
      </p:sp>
      <p:sp>
        <p:nvSpPr>
          <p:cNvPr id="476" name="Shape 476"/>
          <p:cNvSpPr txBox="1">
            <a:spLocks noGrp="1"/>
          </p:cNvSpPr>
          <p:nvPr>
            <p:ph type="body" idx="1"/>
          </p:nvPr>
        </p:nvSpPr>
        <p:spPr>
          <a:xfrm>
            <a:off x="1619250" y="1600200"/>
            <a:ext cx="7067549"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Sınava giren kişilerden kaynaklı sorunlar ise, sesli okuma,  hırıltılı okuma, ses çıkaran poşetlerle bir şeyler atıştırma gibi sıkıntıları da sınav gözetmeniyle paylaşıp gidermesini sağlayınız.</a:t>
            </a:r>
          </a:p>
          <a:p>
            <a:endParaRPr lang="en-US" sz="1800" b="1" i="0" u="none" strike="noStrike" cap="none" baseline="0">
              <a:solidFill>
                <a:schemeClr val="lt2"/>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Sınavdan önce mutlaka tuvalet ihtiyacınızı giderin.</a:t>
            </a:r>
          </a:p>
          <a:p>
            <a:endParaRPr lang="en-US" sz="1800" b="0" i="0" u="none" strike="noStrike" cap="none" baseline="0">
              <a:solidFill>
                <a:schemeClr val="lt2"/>
              </a:solidFill>
              <a:latin typeface="Arial"/>
              <a:ea typeface="Arial"/>
              <a:cs typeface="Arial"/>
              <a:sym typeface="Arial"/>
            </a:endParaRPr>
          </a:p>
          <a:p>
            <a:pPr marL="0" marR="0" lvl="0" indent="0" algn="l" rtl="0">
              <a:lnSpc>
                <a:spcPct val="10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Tuvalet ihtiyacınız geldiğinde sınav gözetmeni eşliğinde tuvalet ihtiyacınız giderebilirsiniz.</a:t>
            </a:r>
          </a:p>
          <a:p>
            <a:endParaRPr lang="en-US" sz="1800" b="1" i="0" u="none" strike="noStrike" cap="none" baseline="0">
              <a:solidFill>
                <a:schemeClr val="lt2"/>
              </a:solidFill>
              <a:latin typeface="Arial"/>
              <a:ea typeface="Arial"/>
              <a:cs typeface="Arial"/>
              <a:sym typeface="Arial"/>
            </a:endParaRPr>
          </a:p>
        </p:txBody>
      </p:sp>
      <p:pic>
        <p:nvPicPr>
          <p:cNvPr id="477" name="Shape 477"/>
          <p:cNvPicPr preferRelativeResize="0"/>
          <p:nvPr/>
        </p:nvPicPr>
        <p:blipFill>
          <a:blip r:embed="rId3"/>
          <a:stretch>
            <a:fillRect/>
          </a:stretch>
        </p:blipFill>
        <p:spPr>
          <a:xfrm>
            <a:off x="468312" y="1916111"/>
            <a:ext cx="1152524" cy="3673475"/>
          </a:xfrm>
          <a:prstGeom prst="rect">
            <a:avLst/>
          </a:prstGeom>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483" name="Shape 483"/>
          <p:cNvSpPr txBox="1">
            <a:spLocks noGrp="1"/>
          </p:cNvSpPr>
          <p:nvPr>
            <p:ph type="body" idx="1"/>
          </p:nvPr>
        </p:nvSpPr>
        <p:spPr>
          <a:xfrm>
            <a:off x="1692275" y="1600200"/>
            <a:ext cx="6994525"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Test tekniğine dayalı sınavlarda başarısızlığın nedeni genellikle bilgi eksikliğinden değil, </a:t>
            </a:r>
            <a:r>
              <a:rPr lang="en-US" sz="1800" b="1" i="0" u="none" strike="noStrike" cap="none" baseline="0">
                <a:solidFill>
                  <a:schemeClr val="lt2"/>
                </a:solidFill>
                <a:latin typeface="Arial"/>
                <a:ea typeface="Arial"/>
                <a:cs typeface="Arial"/>
                <a:sym typeface="Arial"/>
              </a:rPr>
              <a:t>sorulara yaklaşım tarzından</a:t>
            </a:r>
            <a:r>
              <a:rPr lang="en-US" sz="1800" b="0" i="0" u="none" strike="noStrike" cap="none" baseline="0">
                <a:solidFill>
                  <a:schemeClr val="lt2"/>
                </a:solidFill>
                <a:latin typeface="Arial"/>
                <a:ea typeface="Arial"/>
                <a:cs typeface="Arial"/>
                <a:sym typeface="Arial"/>
              </a:rPr>
              <a:t> veya soru sitiline aşina olmamaktan kaynaklanır. Bunun için öğrencilerin </a:t>
            </a:r>
            <a:r>
              <a:rPr lang="en-US" sz="1800" b="1" i="0" u="none" strike="noStrike" cap="none" baseline="0">
                <a:solidFill>
                  <a:schemeClr val="lt2"/>
                </a:solidFill>
                <a:latin typeface="Arial"/>
                <a:ea typeface="Arial"/>
                <a:cs typeface="Arial"/>
                <a:sym typeface="Arial"/>
              </a:rPr>
              <a:t>test çözme teknikleri konusunda yeterli olması</a:t>
            </a:r>
            <a:r>
              <a:rPr lang="en-US" sz="1800" b="0" i="0" u="none" strike="noStrike" cap="none" baseline="0">
                <a:solidFill>
                  <a:schemeClr val="lt2"/>
                </a:solidFill>
                <a:latin typeface="Arial"/>
                <a:ea typeface="Arial"/>
                <a:cs typeface="Arial"/>
                <a:sym typeface="Arial"/>
              </a:rPr>
              <a:t> </a:t>
            </a:r>
            <a:r>
              <a:rPr lang="en-US" sz="1800" b="1" i="0" u="none" strike="noStrike" cap="none" baseline="0">
                <a:solidFill>
                  <a:schemeClr val="lt2"/>
                </a:solidFill>
                <a:latin typeface="Arial"/>
                <a:ea typeface="Arial"/>
                <a:cs typeface="Arial"/>
                <a:sym typeface="Arial"/>
              </a:rPr>
              <a:t>gerekmektir.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Sınavın başında duyulan heyecanın ortadan kalkması için ve rahatlık hissi yaşayabilmek için başarılı olduğunuzu düşündüğünüz, </a:t>
            </a:r>
            <a:r>
              <a:rPr lang="en-US" sz="1800" b="1" i="0" u="none" strike="noStrike" cap="none" baseline="0">
                <a:solidFill>
                  <a:schemeClr val="lt2"/>
                </a:solidFill>
                <a:latin typeface="Arial"/>
                <a:ea typeface="Arial"/>
                <a:cs typeface="Arial"/>
                <a:sym typeface="Arial"/>
              </a:rPr>
              <a:t>en iyi bildiğiniz ve daha önceki denemelerde en iyi sonucu aldığınız testten başlayın.</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Soru kökünü ve soru paragrafını </a:t>
            </a:r>
            <a:r>
              <a:rPr lang="en-US" sz="1800" b="1" i="0" u="none" strike="noStrike" cap="none" baseline="0">
                <a:solidFill>
                  <a:schemeClr val="lt2"/>
                </a:solidFill>
                <a:latin typeface="Arial"/>
                <a:ea typeface="Arial"/>
                <a:cs typeface="Arial"/>
                <a:sym typeface="Arial"/>
              </a:rPr>
              <a:t>anlamadan şıkları</a:t>
            </a:r>
            <a:r>
              <a:rPr lang="en-US" sz="1800" b="0" i="0" u="none" strike="noStrike" cap="none" baseline="0">
                <a:solidFill>
                  <a:schemeClr val="lt2"/>
                </a:solidFill>
                <a:latin typeface="Arial"/>
                <a:ea typeface="Arial"/>
                <a:cs typeface="Arial"/>
                <a:sym typeface="Arial"/>
              </a:rPr>
              <a:t> okumaya başlamayın. Önce size verilenleri ve sizden </a:t>
            </a:r>
            <a:r>
              <a:rPr lang="en-US" sz="1800" b="1" i="0" u="none" strike="noStrike" cap="none" baseline="0">
                <a:solidFill>
                  <a:schemeClr val="lt2"/>
                </a:solidFill>
                <a:latin typeface="Arial"/>
                <a:ea typeface="Arial"/>
                <a:cs typeface="Arial"/>
                <a:sym typeface="Arial"/>
              </a:rPr>
              <a:t>istenenleri </a:t>
            </a:r>
            <a:r>
              <a:rPr lang="en-US" sz="1800" b="0" i="0" u="none" strike="noStrike" cap="none" baseline="0">
                <a:solidFill>
                  <a:schemeClr val="lt2"/>
                </a:solidFill>
                <a:latin typeface="Arial"/>
                <a:ea typeface="Arial"/>
                <a:cs typeface="Arial"/>
                <a:sym typeface="Arial"/>
              </a:rPr>
              <a:t>iyi belirleyin. Soruda sizden ne isteniyorsa ne eksik, ne fazla isteneni düşünmelisiniz. Bu sizin cevabı daha kısa sürede ve daha </a:t>
            </a:r>
            <a:r>
              <a:rPr lang="en-US" sz="1800" b="1" i="0" u="none" strike="noStrike" cap="none" baseline="0">
                <a:solidFill>
                  <a:schemeClr val="lt2"/>
                </a:solidFill>
                <a:latin typeface="Arial"/>
                <a:ea typeface="Arial"/>
                <a:cs typeface="Arial"/>
                <a:sym typeface="Arial"/>
              </a:rPr>
              <a:t>doğru </a:t>
            </a:r>
            <a:r>
              <a:rPr lang="en-US" sz="1800" b="0" i="0" u="none" strike="noStrike" cap="none" baseline="0">
                <a:solidFill>
                  <a:schemeClr val="lt2"/>
                </a:solidFill>
                <a:latin typeface="Arial"/>
                <a:ea typeface="Arial"/>
                <a:cs typeface="Arial"/>
                <a:sym typeface="Arial"/>
              </a:rPr>
              <a:t>bir şekilde bulmanızı sağlayacaktır.</a:t>
            </a:r>
          </a:p>
        </p:txBody>
      </p:sp>
      <p:pic>
        <p:nvPicPr>
          <p:cNvPr id="484" name="Shape 484"/>
          <p:cNvPicPr preferRelativeResize="0"/>
          <p:nvPr/>
        </p:nvPicPr>
        <p:blipFill>
          <a:blip r:embed="rId3"/>
          <a:stretch>
            <a:fillRect/>
          </a:stretch>
        </p:blipFill>
        <p:spPr>
          <a:xfrm>
            <a:off x="468312" y="1700211"/>
            <a:ext cx="1152525" cy="4032250"/>
          </a:xfrm>
          <a:prstGeom prst="rect">
            <a:avLst/>
          </a:prstGeom>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74637"/>
            <a:ext cx="8229600" cy="7778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490" name="Shape 490"/>
          <p:cNvSpPr txBox="1">
            <a:spLocks noGrp="1"/>
          </p:cNvSpPr>
          <p:nvPr>
            <p:ph type="body" idx="1"/>
          </p:nvPr>
        </p:nvSpPr>
        <p:spPr>
          <a:xfrm>
            <a:off x="1979611" y="1600200"/>
            <a:ext cx="6707186"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Her sorunun kendine has bir mantığı vardır.Test çözerken kendi mantığınızla değil </a:t>
            </a:r>
            <a:r>
              <a:rPr lang="en-US" sz="1800" b="1" i="0" u="none" strike="noStrike" cap="none" baseline="0">
                <a:solidFill>
                  <a:schemeClr val="lt2"/>
                </a:solidFill>
                <a:latin typeface="Arial"/>
                <a:ea typeface="Arial"/>
                <a:cs typeface="Arial"/>
                <a:sym typeface="Arial"/>
              </a:rPr>
              <a:t>sorunun mantığına göre hareket etmelisiniz.</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Bazı dersleri fazla sevmeyebilirsiniz ancak bu derslere </a:t>
            </a:r>
            <a:r>
              <a:rPr lang="en-US" sz="1800" b="1" i="0" u="none" strike="noStrike" cap="none" baseline="0">
                <a:solidFill>
                  <a:schemeClr val="lt2"/>
                </a:solidFill>
                <a:latin typeface="Arial"/>
                <a:ea typeface="Arial"/>
                <a:cs typeface="Arial"/>
                <a:sym typeface="Arial"/>
              </a:rPr>
              <a:t>önyargılı yaklaşmayın</a:t>
            </a:r>
            <a:r>
              <a:rPr lang="en-US" sz="1800" b="0" i="0" u="none" strike="noStrike" cap="none" baseline="0">
                <a:solidFill>
                  <a:schemeClr val="lt2"/>
                </a:solidFill>
                <a:latin typeface="Arial"/>
                <a:ea typeface="Arial"/>
                <a:cs typeface="Arial"/>
                <a:sym typeface="Arial"/>
              </a:rPr>
              <a:t>, mutlaka çözebilecekleriniz sorular olacaktır.</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Doğru cevaba daha kısa sürede ulaşmak istiyorsanız </a:t>
            </a:r>
            <a:r>
              <a:rPr lang="en-US" sz="1800" b="1" i="0" u="none" strike="noStrike" cap="none" baseline="0">
                <a:solidFill>
                  <a:schemeClr val="lt2"/>
                </a:solidFill>
                <a:latin typeface="Arial"/>
                <a:ea typeface="Arial"/>
                <a:cs typeface="Arial"/>
                <a:sym typeface="Arial"/>
              </a:rPr>
              <a:t>yanlış olduğuna inandığınız şıkları hemen eleyin, kalan şıklar üzerine düşünün. </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Soruyu çok fazla okuyarak zihninizi karıştırmayın. Bir soru üzerinde ortalama bir buçuk dakikadan fazla durun, </a:t>
            </a:r>
            <a:r>
              <a:rPr lang="en-US" sz="1800" b="1" i="0" u="none" strike="noStrike" cap="none" baseline="0">
                <a:solidFill>
                  <a:schemeClr val="lt2"/>
                </a:solidFill>
                <a:latin typeface="Arial"/>
                <a:ea typeface="Arial"/>
                <a:cs typeface="Arial"/>
                <a:sym typeface="Arial"/>
              </a:rPr>
              <a:t>yapamıyorsanız diğer soruya geçin.</a:t>
            </a:r>
          </a:p>
        </p:txBody>
      </p:sp>
      <p:pic>
        <p:nvPicPr>
          <p:cNvPr id="491" name="Shape 491"/>
          <p:cNvPicPr preferRelativeResize="0"/>
          <p:nvPr/>
        </p:nvPicPr>
        <p:blipFill>
          <a:blip r:embed="rId3"/>
          <a:stretch>
            <a:fillRect/>
          </a:stretch>
        </p:blipFill>
        <p:spPr>
          <a:xfrm>
            <a:off x="611187" y="1628775"/>
            <a:ext cx="1152525" cy="3600449"/>
          </a:xfrm>
          <a:prstGeom prst="rect">
            <a:avLst/>
          </a:prstGeom>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74637"/>
            <a:ext cx="8229600" cy="6334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497" name="Shape 497"/>
          <p:cNvSpPr txBox="1">
            <a:spLocks noGrp="1"/>
          </p:cNvSpPr>
          <p:nvPr>
            <p:ph type="body" idx="1"/>
          </p:nvPr>
        </p:nvSpPr>
        <p:spPr>
          <a:xfrm>
            <a:off x="1476375" y="1341437"/>
            <a:ext cx="7416800" cy="4784725"/>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Sayısal sorularda işlemleri mutlaka </a:t>
            </a:r>
            <a:r>
              <a:rPr lang="en-US" sz="1800" b="1" i="0" u="none" strike="noStrike" cap="none" baseline="0">
                <a:solidFill>
                  <a:schemeClr val="lt2"/>
                </a:solidFill>
                <a:latin typeface="Arial"/>
                <a:ea typeface="Arial"/>
                <a:cs typeface="Arial"/>
                <a:sym typeface="Arial"/>
              </a:rPr>
              <a:t>kaleminizi kullanarak</a:t>
            </a:r>
            <a:r>
              <a:rPr lang="en-US" sz="1800" b="0" i="0" u="none" strike="noStrike" cap="none" baseline="0">
                <a:solidFill>
                  <a:schemeClr val="lt2"/>
                </a:solidFill>
                <a:latin typeface="Arial"/>
                <a:ea typeface="Arial"/>
                <a:cs typeface="Arial"/>
                <a:sym typeface="Arial"/>
              </a:rPr>
              <a:t> yapın.</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Bütün şıkları okumadan doğru olduğuna inandığınız şıkkı işaretlemeyin.</a:t>
            </a:r>
            <a:r>
              <a:rPr lang="en-US" sz="1800" b="0" i="0" u="none" strike="noStrike" cap="none" baseline="0">
                <a:solidFill>
                  <a:schemeClr val="lt2"/>
                </a:solidFill>
                <a:latin typeface="Arial"/>
                <a:ea typeface="Arial"/>
                <a:cs typeface="Arial"/>
                <a:sym typeface="Arial"/>
              </a:rPr>
              <a:t> Çünkü bazı sorular sizden en doğru cevabı bulmanızı ister.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Çözemediğiniz soruları düşünerek stres yapmayın. </a:t>
            </a:r>
            <a:r>
              <a:rPr lang="en-US" sz="1800" b="1" i="0" u="none" strike="noStrike" cap="none" baseline="0">
                <a:solidFill>
                  <a:schemeClr val="lt2"/>
                </a:solidFill>
                <a:latin typeface="Arial"/>
                <a:ea typeface="Arial"/>
                <a:cs typeface="Arial"/>
                <a:sym typeface="Arial"/>
              </a:rPr>
              <a:t>Öğrencinin çözemeyeceği sorular mutlaka çıkar.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Sınavda zaman kullanımını en fazla zora sokan bildiklerimiz ve bilmediklerimiz değil, </a:t>
            </a:r>
            <a:r>
              <a:rPr lang="en-US" sz="1800" b="1" i="0" u="none" strike="noStrike" cap="none" baseline="0">
                <a:solidFill>
                  <a:schemeClr val="lt2"/>
                </a:solidFill>
                <a:latin typeface="Arial"/>
                <a:ea typeface="Arial"/>
                <a:cs typeface="Arial"/>
                <a:sym typeface="Arial"/>
              </a:rPr>
              <a:t>biraz bildiğimiz ya da tereddüt ettiğimiz sorulardır.  </a:t>
            </a:r>
            <a:r>
              <a:rPr lang="en-US" sz="1800" b="0" i="0" u="none" strike="noStrike" cap="none" baseline="0">
                <a:solidFill>
                  <a:schemeClr val="lt2"/>
                </a:solidFill>
                <a:latin typeface="Arial"/>
                <a:ea typeface="Arial"/>
                <a:cs typeface="Arial"/>
                <a:sym typeface="Arial"/>
              </a:rPr>
              <a:t>Bu nedenle soru ile inatlaşmak "bu soruyu çözmezsem ölürüm" mantığı sınavın sonunda hüsrana uğrama riskini artırır.</a:t>
            </a:r>
          </a:p>
          <a:p>
            <a:pPr marL="0" marR="0" lvl="0" indent="0" algn="l" rtl="0">
              <a:lnSpc>
                <a:spcPct val="80000"/>
              </a:lnSpc>
              <a:spcBef>
                <a:spcPts val="360"/>
              </a:spcBef>
              <a:spcAft>
                <a:spcPts val="0"/>
              </a:spcAft>
              <a:buClr>
                <a:schemeClr val="dk1"/>
              </a:buClr>
              <a:buSzPct val="25000"/>
              <a:buFont typeface="Arial"/>
              <a:buNone/>
            </a:pPr>
            <a:r>
              <a:rPr lang="en-US" sz="1800" b="0" i="0" u="none" strike="noStrike" cap="none" baseline="0">
                <a:solidFill>
                  <a:schemeClr val="lt2"/>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Hiçbir bilginizin olmadığı soruları </a:t>
            </a:r>
            <a:r>
              <a:rPr lang="en-US" sz="1800" b="1" i="0" u="none" strike="noStrike" cap="none" baseline="0">
                <a:solidFill>
                  <a:schemeClr val="lt2"/>
                </a:solidFill>
                <a:latin typeface="Arial"/>
                <a:ea typeface="Arial"/>
                <a:cs typeface="Arial"/>
                <a:sym typeface="Arial"/>
              </a:rPr>
              <a:t>boş bırakma alışkanlığı kazanmalısınız.</a:t>
            </a:r>
          </a:p>
        </p:txBody>
      </p:sp>
      <p:pic>
        <p:nvPicPr>
          <p:cNvPr id="498" name="Shape 498"/>
          <p:cNvPicPr preferRelativeResize="0"/>
          <p:nvPr/>
        </p:nvPicPr>
        <p:blipFill>
          <a:blip r:embed="rId3"/>
          <a:stretch>
            <a:fillRect/>
          </a:stretch>
        </p:blipFill>
        <p:spPr>
          <a:xfrm>
            <a:off x="395287" y="1341437"/>
            <a:ext cx="1152525" cy="3671887"/>
          </a:xfrm>
          <a:prstGeom prst="rect">
            <a:avLst/>
          </a:prstGeom>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85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504" name="Shape 504"/>
          <p:cNvSpPr txBox="1">
            <a:spLocks noGrp="1"/>
          </p:cNvSpPr>
          <p:nvPr>
            <p:ph type="body" idx="1"/>
          </p:nvPr>
        </p:nvSpPr>
        <p:spPr>
          <a:xfrm>
            <a:off x="1979611" y="1600200"/>
            <a:ext cx="6707186"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Daha önceden işaretlediğiniz fakat tereddüte düşüp ikinci turda bakma ihtiyacı hissettiğiniz sorularda yanlış olduğuna kesin emin olmadıkça, </a:t>
            </a:r>
            <a:r>
              <a:rPr lang="en-US" sz="1800" b="1" i="0" u="none" strike="noStrike" cap="none" baseline="0">
                <a:solidFill>
                  <a:schemeClr val="lt2"/>
                </a:solidFill>
                <a:latin typeface="Arial"/>
                <a:ea typeface="Arial"/>
                <a:cs typeface="Arial"/>
                <a:sym typeface="Arial"/>
              </a:rPr>
              <a:t>ilk tahminde bulunduğunuz cevabınızı değiştirmeyin.</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Özellikle matematik testinde </a:t>
            </a:r>
            <a:r>
              <a:rPr lang="en-US" sz="1800" b="1" i="0" u="none" strike="noStrike" cap="none" baseline="0">
                <a:solidFill>
                  <a:schemeClr val="lt2"/>
                </a:solidFill>
                <a:latin typeface="Arial"/>
                <a:ea typeface="Arial"/>
                <a:cs typeface="Arial"/>
                <a:sym typeface="Arial"/>
              </a:rPr>
              <a:t>cevap şıklarından sorunun çözümüne gitmek</a:t>
            </a:r>
            <a:r>
              <a:rPr lang="en-US" sz="1800" b="0" i="0" u="none" strike="noStrike" cap="none" baseline="0">
                <a:solidFill>
                  <a:schemeClr val="lt2"/>
                </a:solidFill>
                <a:latin typeface="Arial"/>
                <a:ea typeface="Arial"/>
                <a:cs typeface="Arial"/>
                <a:sym typeface="Arial"/>
              </a:rPr>
              <a:t> de önemli bir çözüm yoludur.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Yüzde yüze emin olmadığınız sorularda </a:t>
            </a:r>
            <a:r>
              <a:rPr lang="en-US" sz="1800" b="1" i="0" u="none" strike="noStrike" cap="none" baseline="0">
                <a:solidFill>
                  <a:schemeClr val="lt2"/>
                </a:solidFill>
                <a:latin typeface="Arial"/>
                <a:ea typeface="Arial"/>
                <a:cs typeface="Arial"/>
                <a:sym typeface="Arial"/>
              </a:rPr>
              <a:t>şıkları eleyerek doğru cevaba</a:t>
            </a:r>
            <a:r>
              <a:rPr lang="en-US" sz="1800" b="0" i="0" u="none" strike="noStrike" cap="none" baseline="0">
                <a:solidFill>
                  <a:schemeClr val="lt2"/>
                </a:solidFill>
                <a:latin typeface="Arial"/>
                <a:ea typeface="Arial"/>
                <a:cs typeface="Arial"/>
                <a:sym typeface="Arial"/>
              </a:rPr>
              <a:t> yaklaşabilirsiniz.</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Cevap şıklarını elerken eğer iki şıkka indirgeyebilmişseniz bunlardan </a:t>
            </a:r>
            <a:r>
              <a:rPr lang="en-US" sz="1800" b="1" i="0" u="none" strike="noStrike" cap="none" baseline="0">
                <a:solidFill>
                  <a:schemeClr val="lt2"/>
                </a:solidFill>
                <a:latin typeface="Arial"/>
                <a:ea typeface="Arial"/>
                <a:cs typeface="Arial"/>
                <a:sym typeface="Arial"/>
              </a:rPr>
              <a:t>birisini seçmenizde hiçbir sakınca yoktur</a:t>
            </a:r>
            <a:r>
              <a:rPr lang="en-US" sz="1800" b="0" i="0" u="none" strike="noStrike" cap="none" baseline="0">
                <a:solidFill>
                  <a:schemeClr val="lt2"/>
                </a:solidFill>
                <a:latin typeface="Arial"/>
                <a:ea typeface="Arial"/>
                <a:cs typeface="Arial"/>
                <a:sym typeface="Arial"/>
              </a:rPr>
              <a:t>.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Ancak ikiden fazla şık cevap olabilecek nitelikteyse bu soruyu cevaplamamanız, en azından sınavın sonlarına doğru tekrar soruya dönmek üzere   </a:t>
            </a:r>
            <a:r>
              <a:rPr lang="en-US" sz="1800" b="1" i="0" u="none" strike="noStrike" cap="none" baseline="0">
                <a:solidFill>
                  <a:schemeClr val="lt2"/>
                </a:solidFill>
                <a:latin typeface="Arial"/>
                <a:ea typeface="Arial"/>
                <a:cs typeface="Arial"/>
                <a:sym typeface="Arial"/>
              </a:rPr>
              <a:t>(2. TUR) boş bırakmanız daha uygun olacaktır.</a:t>
            </a:r>
          </a:p>
        </p:txBody>
      </p:sp>
      <p:pic>
        <p:nvPicPr>
          <p:cNvPr id="505" name="Shape 505"/>
          <p:cNvPicPr preferRelativeResize="0"/>
          <p:nvPr/>
        </p:nvPicPr>
        <p:blipFill>
          <a:blip r:embed="rId3"/>
          <a:stretch>
            <a:fillRect/>
          </a:stretch>
        </p:blipFill>
        <p:spPr>
          <a:xfrm>
            <a:off x="539750" y="1484312"/>
            <a:ext cx="1042987" cy="4176712"/>
          </a:xfrm>
          <a:prstGeom prst="rect">
            <a:avLst/>
          </a:prstGeom>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511" name="Shape 511"/>
          <p:cNvSpPr txBox="1">
            <a:spLocks noGrp="1"/>
          </p:cNvSpPr>
          <p:nvPr>
            <p:ph type="body" idx="1"/>
          </p:nvPr>
        </p:nvSpPr>
        <p:spPr>
          <a:xfrm>
            <a:off x="1835150" y="1268412"/>
            <a:ext cx="6851649" cy="4857750"/>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Eğer ikinci turda da yine aynı soru üzerinde çok çelişkide kalıyorsanız soruyu boş bırakmanız daha iyidir. Çünkü </a:t>
            </a:r>
            <a:r>
              <a:rPr lang="en-US" sz="1800" b="1" i="0" u="none" strike="noStrike" cap="none" baseline="0">
                <a:solidFill>
                  <a:schemeClr val="lt2"/>
                </a:solidFill>
                <a:latin typeface="Arial"/>
                <a:ea typeface="Arial"/>
                <a:cs typeface="Arial"/>
                <a:sym typeface="Arial"/>
              </a:rPr>
              <a:t>her yanlış cevap hem kendini hem de doğru cevaplarınızı götürmektedir.</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Bir doğru sizi en az </a:t>
            </a:r>
            <a:r>
              <a:rPr lang="en-US" sz="1800" b="1" i="0" u="none" strike="noStrike" cap="none" baseline="0">
                <a:solidFill>
                  <a:schemeClr val="lt2"/>
                </a:solidFill>
                <a:latin typeface="Arial"/>
                <a:ea typeface="Arial"/>
                <a:cs typeface="Arial"/>
                <a:sym typeface="Arial"/>
              </a:rPr>
              <a:t>10 000 kişinin üstüne</a:t>
            </a:r>
            <a:r>
              <a:rPr lang="en-US" sz="1800" b="0" i="0" u="none" strike="noStrike" cap="none" baseline="0">
                <a:solidFill>
                  <a:schemeClr val="lt2"/>
                </a:solidFill>
                <a:latin typeface="Arial"/>
                <a:ea typeface="Arial"/>
                <a:cs typeface="Arial"/>
                <a:sym typeface="Arial"/>
              </a:rPr>
              <a:t> de çıkarabilir ve her yanlış sizi 5000 kişinin  altına düşürebilir. </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Bu soru zor yapamam ya da zaman kazanmak için soruyu ve de cevapları </a:t>
            </a:r>
            <a:r>
              <a:rPr lang="en-US" sz="1800" b="1" i="0" u="none" strike="noStrike" cap="none" baseline="0">
                <a:solidFill>
                  <a:schemeClr val="lt2"/>
                </a:solidFill>
                <a:latin typeface="Arial"/>
                <a:ea typeface="Arial"/>
                <a:cs typeface="Arial"/>
                <a:sym typeface="Arial"/>
              </a:rPr>
              <a:t>tam okumadan cevap şıklarına koşmak</a:t>
            </a:r>
            <a:r>
              <a:rPr lang="en-US" sz="1800" b="0" i="0" u="none" strike="noStrike" cap="none" baseline="0">
                <a:solidFill>
                  <a:schemeClr val="lt2"/>
                </a:solidFill>
                <a:latin typeface="Arial"/>
                <a:ea typeface="Arial"/>
                <a:cs typeface="Arial"/>
                <a:sym typeface="Arial"/>
              </a:rPr>
              <a:t> sizi yanlış şıklara götürür.</a:t>
            </a:r>
            <a:r>
              <a:rPr lang="en-US" sz="1800" b="1" i="0" u="none" strike="noStrike" cap="none" baseline="0">
                <a:solidFill>
                  <a:schemeClr val="lt2"/>
                </a:solidFill>
                <a:latin typeface="Arial"/>
                <a:ea typeface="Arial"/>
                <a:cs typeface="Arial"/>
                <a:sym typeface="Arial"/>
              </a:rPr>
              <a:t> </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Cevap şıklarındaki dörtlü ya da beşli zincirlere dikkat edin…</a:t>
            </a: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A   A   A   A    gibi…</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Kesinlikle soruyu okurken cevabı düşünmeyin.</a:t>
            </a:r>
            <a:r>
              <a:rPr lang="en-US" sz="1800" b="0" i="0" u="none" strike="noStrike" cap="none" baseline="0">
                <a:solidFill>
                  <a:schemeClr val="lt2"/>
                </a:solidFill>
                <a:latin typeface="Arial"/>
                <a:ea typeface="Arial"/>
                <a:cs typeface="Arial"/>
                <a:sym typeface="Arial"/>
              </a:rPr>
              <a:t> Her iki durumun birbirinden  ayrılması gerekmektedir. Öncelikle sorunun okunup anlaşılması daha sonra cevabın düşünülmesi gerekir. </a:t>
            </a:r>
          </a:p>
        </p:txBody>
      </p:sp>
      <p:pic>
        <p:nvPicPr>
          <p:cNvPr id="512" name="Shape 512"/>
          <p:cNvPicPr preferRelativeResize="0"/>
          <p:nvPr/>
        </p:nvPicPr>
        <p:blipFill>
          <a:blip r:embed="rId3"/>
          <a:stretch>
            <a:fillRect/>
          </a:stretch>
        </p:blipFill>
        <p:spPr>
          <a:xfrm>
            <a:off x="468312" y="1484312"/>
            <a:ext cx="1150936" cy="4537075"/>
          </a:xfrm>
          <a:prstGeom prst="rect">
            <a:avLst/>
          </a:prstGeom>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74637"/>
            <a:ext cx="8229600" cy="7778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ÖRNEK SORU</a:t>
            </a:r>
          </a:p>
        </p:txBody>
      </p:sp>
      <p:sp>
        <p:nvSpPr>
          <p:cNvPr id="518" name="Shape 518"/>
          <p:cNvSpPr txBox="1">
            <a:spLocks noGrp="1"/>
          </p:cNvSpPr>
          <p:nvPr>
            <p:ph type="body" idx="1"/>
          </p:nvPr>
        </p:nvSpPr>
        <p:spPr>
          <a:xfrm>
            <a:off x="3203575" y="1125537"/>
            <a:ext cx="5689600" cy="5000625"/>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Altı çizili ifadelere dikkat edin.</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Siyah ve kalın yazılı kelimelere dikkat edin.</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Soru köklerindeki olumsuz eklere dikkat edin.</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Soru içinde geçen ipuçlarından yararlanın.</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Bunlar; </a:t>
            </a:r>
          </a:p>
          <a:p>
            <a:pPr marL="0" marR="0" lvl="0" indent="0" algn="l" rtl="0">
              <a:lnSpc>
                <a:spcPct val="80000"/>
              </a:lnSpc>
              <a:spcBef>
                <a:spcPts val="360"/>
              </a:spcBef>
              <a:spcAft>
                <a:spcPts val="0"/>
              </a:spcAft>
              <a:buClr>
                <a:schemeClr val="dk1"/>
              </a:buClr>
              <a:buSzPct val="152777"/>
              <a:buFont typeface="Arial"/>
              <a:buChar char="•"/>
            </a:pPr>
            <a:r>
              <a:rPr lang="en-US" sz="1200" b="0" i="0" u="sng" strike="noStrike" cap="none" baseline="0">
                <a:solidFill>
                  <a:schemeClr val="dk1"/>
                </a:solidFill>
                <a:latin typeface="Arial"/>
                <a:ea typeface="Arial"/>
                <a:cs typeface="Arial"/>
                <a:sym typeface="Arial"/>
              </a:rPr>
              <a:t>altı çizili</a:t>
            </a:r>
            <a:r>
              <a:rPr lang="en-US" sz="1200" b="0" i="0" u="none" strike="noStrike" cap="none" baseline="0">
                <a:solidFill>
                  <a:schemeClr val="dk1"/>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koyu puntoyla yazılmış,</a:t>
            </a:r>
          </a:p>
          <a:p>
            <a:pPr marL="0" marR="0" lvl="0" indent="0" algn="l" rtl="0">
              <a:lnSpc>
                <a:spcPct val="80000"/>
              </a:lnSpc>
              <a:spcBef>
                <a:spcPts val="360"/>
              </a:spcBef>
              <a:spcAft>
                <a:spcPts val="0"/>
              </a:spcAft>
              <a:buClr>
                <a:schemeClr val="dk1"/>
              </a:buClr>
              <a:buSzPct val="152777"/>
              <a:buFont typeface="Arial"/>
              <a:buChar char="•"/>
            </a:pPr>
            <a:r>
              <a:rPr lang="en-US" sz="1200" b="0" i="0" u="none" strike="noStrike" cap="none" baseline="0">
                <a:solidFill>
                  <a:schemeClr val="dk1"/>
                </a:solidFill>
                <a:latin typeface="Arial"/>
                <a:ea typeface="Arial"/>
                <a:cs typeface="Arial"/>
                <a:sym typeface="Arial"/>
              </a:rPr>
              <a:t>"tırnak içinde," olanlar ile,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Değildir</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Olamaz</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her zaman </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hiç bir zaman</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zaman zaman</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Yoktur</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Vardır</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birbirinden farklı</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birbirine benzer</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Eşdeğer</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birden fazla</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ayrı ayrı</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iç içe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yan yana</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ikisi bir arada</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ana düşünce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yan düşünce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benzer düşünce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Asla</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Genellikle</a:t>
            </a:r>
          </a:p>
          <a:p>
            <a:pPr marL="0" marR="0" lvl="0" indent="0" algn="l" rtl="0">
              <a:lnSpc>
                <a:spcPct val="80000"/>
              </a:lnSpc>
              <a:spcBef>
                <a:spcPts val="360"/>
              </a:spcBef>
              <a:spcAft>
                <a:spcPts val="0"/>
              </a:spcAft>
              <a:buClr>
                <a:schemeClr val="dk1"/>
              </a:buClr>
              <a:buSzPct val="152777"/>
              <a:buFont typeface="Arial"/>
              <a:buChar char="•"/>
            </a:pPr>
            <a:r>
              <a:rPr lang="en-US" sz="1200" b="1" i="0" u="none" strike="noStrike" cap="none" baseline="0">
                <a:solidFill>
                  <a:schemeClr val="dk1"/>
                </a:solidFill>
                <a:latin typeface="Arial"/>
                <a:ea typeface="Arial"/>
                <a:cs typeface="Arial"/>
                <a:sym typeface="Arial"/>
              </a:rPr>
              <a:t>çoğu,</a:t>
            </a:r>
            <a:r>
              <a:rPr lang="en-US" sz="1200" b="0" i="0" u="none" strike="noStrike" cap="none" baseline="0">
                <a:solidFill>
                  <a:schemeClr val="dk1"/>
                </a:solidFill>
                <a:latin typeface="Arial"/>
                <a:ea typeface="Arial"/>
                <a:cs typeface="Arial"/>
                <a:sym typeface="Arial"/>
              </a:rPr>
              <a:t> gibi. kelimelerdir.</a:t>
            </a:r>
          </a:p>
        </p:txBody>
      </p:sp>
      <p:pic>
        <p:nvPicPr>
          <p:cNvPr id="519" name="Shape 519"/>
          <p:cNvPicPr preferRelativeResize="0"/>
          <p:nvPr/>
        </p:nvPicPr>
        <p:blipFill>
          <a:blip r:embed="rId3"/>
          <a:stretch>
            <a:fillRect/>
          </a:stretch>
        </p:blipFill>
        <p:spPr>
          <a:xfrm>
            <a:off x="179386" y="2133600"/>
            <a:ext cx="2808287" cy="3743324"/>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400" b="1" i="0" u="none" strike="noStrike" cap="none" baseline="0">
                <a:solidFill>
                  <a:srgbClr val="CC3300"/>
                </a:solidFill>
                <a:latin typeface="Arial"/>
                <a:ea typeface="Arial"/>
                <a:cs typeface="Arial"/>
                <a:sym typeface="Arial"/>
              </a:rPr>
              <a:t>Kolay-Zor</a:t>
            </a:r>
          </a:p>
        </p:txBody>
      </p:sp>
      <p:sp>
        <p:nvSpPr>
          <p:cNvPr id="92" name="Shape 92"/>
          <p:cNvSpPr txBox="1">
            <a:spLocks noGrp="1"/>
          </p:cNvSpPr>
          <p:nvPr>
            <p:ph type="body" idx="1"/>
          </p:nvPr>
        </p:nvSpPr>
        <p:spPr>
          <a:xfrm>
            <a:off x="2700336" y="1600200"/>
            <a:ext cx="5986461"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800"/>
              </a:spcBef>
              <a:spcAft>
                <a:spcPts val="0"/>
              </a:spcAft>
              <a:buClr>
                <a:schemeClr val="dk1"/>
              </a:buClr>
              <a:buSzPct val="100000"/>
              <a:buFont typeface="Arial"/>
              <a:buChar char="•"/>
            </a:pPr>
            <a:r>
              <a:rPr lang="en-US" sz="4000" b="1" i="0" u="none" strike="noStrike" cap="none" baseline="0">
                <a:solidFill>
                  <a:schemeClr val="dk1"/>
                </a:solidFill>
                <a:latin typeface="Arial"/>
                <a:ea typeface="Arial"/>
                <a:cs typeface="Arial"/>
                <a:sym typeface="Arial"/>
              </a:rPr>
              <a:t>Kolay olan hiçbir şey yoktur.</a:t>
            </a:r>
          </a:p>
          <a:p>
            <a:endParaRPr lang="en-US" sz="4000" b="1" i="0" u="none" strike="noStrike" cap="none" baseline="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ct val="100000"/>
              <a:buFont typeface="Arial"/>
              <a:buChar char="•"/>
            </a:pPr>
            <a:r>
              <a:rPr lang="en-US" sz="4000" b="1" i="0" u="none" strike="noStrike" cap="none" baseline="0">
                <a:solidFill>
                  <a:schemeClr val="dk1"/>
                </a:solidFill>
                <a:latin typeface="Arial"/>
                <a:ea typeface="Arial"/>
                <a:cs typeface="Arial"/>
                <a:sym typeface="Arial"/>
              </a:rPr>
              <a:t>Zorluğu oluşturan onu isteksizce yapmaktır.</a:t>
            </a:r>
          </a:p>
        </p:txBody>
      </p:sp>
      <p:pic>
        <p:nvPicPr>
          <p:cNvPr id="93" name="Shape 93"/>
          <p:cNvPicPr preferRelativeResize="0"/>
          <p:nvPr/>
        </p:nvPicPr>
        <p:blipFill>
          <a:blip r:embed="rId3"/>
          <a:stretch>
            <a:fillRect/>
          </a:stretch>
        </p:blipFill>
        <p:spPr>
          <a:xfrm>
            <a:off x="457200" y="1916111"/>
            <a:ext cx="1738311" cy="3817936"/>
          </a:xfrm>
          <a:prstGeom prst="rect">
            <a:avLst/>
          </a:prstGeom>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74637"/>
            <a:ext cx="8229600" cy="7778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ÖRNEK SORU</a:t>
            </a:r>
          </a:p>
        </p:txBody>
      </p:sp>
      <p:pic>
        <p:nvPicPr>
          <p:cNvPr id="525" name="Shape 525"/>
          <p:cNvPicPr preferRelativeResize="0"/>
          <p:nvPr/>
        </p:nvPicPr>
        <p:blipFill>
          <a:blip r:embed="rId3"/>
          <a:stretch>
            <a:fillRect/>
          </a:stretch>
        </p:blipFill>
        <p:spPr>
          <a:xfrm>
            <a:off x="468312" y="3357562"/>
            <a:ext cx="3744911" cy="2185986"/>
          </a:xfrm>
          <a:prstGeom prst="rect">
            <a:avLst/>
          </a:prstGeom>
        </p:spPr>
      </p:pic>
      <p:sp>
        <p:nvSpPr>
          <p:cNvPr id="526" name="Shape 526"/>
          <p:cNvSpPr txBox="1">
            <a:spLocks noGrp="1"/>
          </p:cNvSpPr>
          <p:nvPr>
            <p:ph type="body" idx="1"/>
          </p:nvPr>
        </p:nvSpPr>
        <p:spPr>
          <a:xfrm>
            <a:off x="4648200" y="1196975"/>
            <a:ext cx="4038599" cy="4929187"/>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dk1"/>
                </a:solidFill>
                <a:latin typeface="Arial"/>
                <a:ea typeface="Arial"/>
                <a:cs typeface="Arial"/>
                <a:sym typeface="Arial"/>
              </a:rPr>
              <a:t>Ayrıca soru içinde geçen aşağıda sıraladığımız cümleler de sizin soruyu çözmenizi sağlayacak anahtar cümlelerdir. </a:t>
            </a:r>
          </a:p>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dk1"/>
                </a:solidFill>
                <a:latin typeface="Arial"/>
                <a:ea typeface="Arial"/>
                <a:cs typeface="Arial"/>
                <a:sym typeface="Arial"/>
              </a:rPr>
              <a:t>İşte bu cümleler:</a:t>
            </a:r>
          </a:p>
          <a:p>
            <a:endParaRPr lang="en-US" sz="1400" b="0"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asıl anlatılmak istenen nedir?</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anlamca birbirine en yakındır?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altı çizili sözcükle hangisi çıkarılamaz?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hangisine değinilmemiştir?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altı çizili sözcüğün kattığı anlam vurgulanmak istenen hangisidir?</a:t>
            </a:r>
          </a:p>
          <a:p>
            <a:pPr marL="0" marR="0" lvl="0" indent="0" algn="l" rtl="0">
              <a:lnSpc>
                <a:spcPct val="80000"/>
              </a:lnSpc>
              <a:spcBef>
                <a:spcPts val="360"/>
              </a:spcBef>
              <a:spcAft>
                <a:spcPts val="0"/>
              </a:spcAft>
              <a:buClr>
                <a:schemeClr val="dk1"/>
              </a:buClr>
              <a:buSzPct val="130952"/>
              <a:buFont typeface="Arial"/>
              <a:buChar char="•"/>
            </a:pPr>
            <a:r>
              <a:rPr lang="en-US" sz="1400" b="1" i="0" u="sng" strike="noStrike" cap="none" baseline="0">
                <a:solidFill>
                  <a:schemeClr val="dk1"/>
                </a:solidFill>
                <a:latin typeface="Arial"/>
                <a:ea typeface="Arial"/>
                <a:cs typeface="Arial"/>
                <a:sym typeface="Arial"/>
              </a:rPr>
              <a:t>en küçük/en büyük</a:t>
            </a:r>
            <a:r>
              <a:rPr lang="en-US" sz="1400" b="1" i="0" u="none" strike="noStrike" cap="none" baseline="0">
                <a:solidFill>
                  <a:schemeClr val="dk1"/>
                </a:solidFill>
                <a:latin typeface="Arial"/>
                <a:ea typeface="Arial"/>
                <a:cs typeface="Arial"/>
                <a:sym typeface="Arial"/>
              </a:rPr>
              <a:t> değer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kesinlikle doğrudur?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en önemli?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diğerlerinden farklıdır?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hangileri olmuştur?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benzerlik gösterir? </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verilenlerden hangisi doğrudur?</a:t>
            </a:r>
          </a:p>
          <a:p>
            <a:pPr marL="0" marR="0" lvl="0" indent="0" algn="l" rtl="0">
              <a:lnSpc>
                <a:spcPct val="80000"/>
              </a:lnSpc>
              <a:spcBef>
                <a:spcPts val="360"/>
              </a:spcBef>
              <a:spcAft>
                <a:spcPts val="0"/>
              </a:spcAft>
              <a:buClr>
                <a:schemeClr val="dk1"/>
              </a:buClr>
              <a:buSzPct val="130952"/>
              <a:buFont typeface="Arial"/>
              <a:buChar char="•"/>
            </a:pPr>
            <a:r>
              <a:rPr lang="en-US" sz="1400" b="1" i="0" u="none" strike="noStrike" cap="none" baseline="0">
                <a:solidFill>
                  <a:schemeClr val="dk1"/>
                </a:solidFill>
                <a:latin typeface="Arial"/>
                <a:ea typeface="Arial"/>
                <a:cs typeface="Arial"/>
                <a:sym typeface="Arial"/>
              </a:rPr>
              <a:t>Nicelik ve nitelik bildirir?</a:t>
            </a:r>
          </a:p>
          <a:p>
            <a:pPr marL="0" marR="0" lvl="0" indent="0" algn="l" rtl="0">
              <a:lnSpc>
                <a:spcPct val="80000"/>
              </a:lnSpc>
              <a:spcBef>
                <a:spcPts val="360"/>
              </a:spcBef>
              <a:spcAft>
                <a:spcPts val="0"/>
              </a:spcAft>
              <a:buClr>
                <a:schemeClr val="dk1"/>
              </a:buClr>
              <a:buSzPct val="130952"/>
              <a:buFont typeface="Arial"/>
              <a:buChar char="•"/>
            </a:pPr>
            <a:r>
              <a:rPr lang="en-US" sz="1400" b="0" i="0" u="none" strike="noStrike" cap="none" baseline="0">
                <a:solidFill>
                  <a:schemeClr val="dk1"/>
                </a:solidFill>
                <a:latin typeface="Arial"/>
                <a:ea typeface="Arial"/>
                <a:cs typeface="Arial"/>
                <a:sym typeface="Arial"/>
              </a:rPr>
              <a:t>           </a:t>
            </a:r>
          </a:p>
          <a:p>
            <a:endParaRPr lang="en-US" sz="1400" b="0" i="0" u="none" strike="noStrike" cap="none" baseline="0">
              <a:solidFill>
                <a:schemeClr val="dk1"/>
              </a:solidFill>
              <a:latin typeface="Arial"/>
              <a:ea typeface="Arial"/>
              <a:cs typeface="Arial"/>
              <a:sym typeface="Arial"/>
            </a:endParaRPr>
          </a:p>
          <a:p>
            <a:endParaRPr lang="en-US" sz="1400" b="0"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vb  soru köklerine dikkat etmek gerekmektedir.</a:t>
            </a:r>
          </a:p>
        </p:txBody>
      </p:sp>
      <p:pic>
        <p:nvPicPr>
          <p:cNvPr id="527" name="Shape 527"/>
          <p:cNvPicPr preferRelativeResize="0"/>
          <p:nvPr/>
        </p:nvPicPr>
        <p:blipFill>
          <a:blip r:embed="rId4"/>
          <a:stretch>
            <a:fillRect/>
          </a:stretch>
        </p:blipFill>
        <p:spPr>
          <a:xfrm>
            <a:off x="468312" y="1268412"/>
            <a:ext cx="3943350" cy="1609725"/>
          </a:xfrm>
          <a:prstGeom prst="rect">
            <a:avLst/>
          </a:prstGeom>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533" name="Shape 533"/>
          <p:cNvSpPr txBox="1">
            <a:spLocks noGrp="1"/>
          </p:cNvSpPr>
          <p:nvPr>
            <p:ph type="body" idx="1"/>
          </p:nvPr>
        </p:nvSpPr>
        <p:spPr>
          <a:xfrm>
            <a:off x="2124075" y="1268412"/>
            <a:ext cx="6562725" cy="5329237"/>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Yapamadığınız sorulara işaret koyarak bütün sorulara baktıktan sonra </a:t>
            </a:r>
            <a:r>
              <a:rPr lang="en-US" sz="1800" b="1" i="0" u="none" strike="noStrike" cap="none" baseline="0">
                <a:solidFill>
                  <a:schemeClr val="lt2"/>
                </a:solidFill>
                <a:latin typeface="Arial"/>
                <a:ea typeface="Arial"/>
                <a:cs typeface="Arial"/>
                <a:sym typeface="Arial"/>
              </a:rPr>
              <a:t>ikinci turda onları tekrar çözmeye çalışınız.</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lt2"/>
                </a:solidFill>
                <a:latin typeface="Arial"/>
                <a:ea typeface="Arial"/>
                <a:cs typeface="Arial"/>
                <a:sym typeface="Arial"/>
              </a:rPr>
              <a:t>Bir alanın testlerinin hepsine bakmadan diğer alana geçmeyin. </a:t>
            </a:r>
            <a:r>
              <a:rPr lang="en-US" sz="1800" b="1" i="0" u="none" strike="noStrike" cap="none" baseline="0">
                <a:solidFill>
                  <a:schemeClr val="lt2"/>
                </a:solidFill>
                <a:latin typeface="Arial"/>
                <a:ea typeface="Arial"/>
                <a:cs typeface="Arial"/>
                <a:sym typeface="Arial"/>
              </a:rPr>
              <a:t>Testler arası geçişleri soruların bitiminde yapın.</a:t>
            </a:r>
          </a:p>
          <a:p>
            <a:endParaRPr lang="en-US" sz="1800" b="1"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dk1"/>
                </a:solidFill>
                <a:latin typeface="Arial"/>
                <a:ea typeface="Arial"/>
                <a:cs typeface="Arial"/>
                <a:sym typeface="Arial"/>
              </a:rPr>
              <a:t>İki cevap da birbirine benziyorsa, cevap, büyük ihtimalle ikisi de değildir. </a:t>
            </a:r>
            <a:r>
              <a:rPr lang="en-US" sz="1800" b="1" i="0" u="none" strike="noStrike" cap="none" baseline="0">
                <a:solidFill>
                  <a:schemeClr val="dk1"/>
                </a:solidFill>
                <a:latin typeface="Arial"/>
                <a:ea typeface="Arial"/>
                <a:cs typeface="Arial"/>
                <a:sym typeface="Arial"/>
              </a:rPr>
              <a:t>İki şık birbirinin zıttaysa, bunlardan biri doğrudur. </a:t>
            </a:r>
          </a:p>
          <a:p>
            <a:endParaRPr lang="en-US" sz="1800" b="1" i="0" u="none" strike="noStrike" cap="none" baseline="0">
              <a:solidFill>
                <a:schemeClr val="dk1"/>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Seçeneklerini ikiye düşürebildiğiniz sorularda sizce cevap olabilecek şıkkı işaretleyin.</a:t>
            </a:r>
            <a:r>
              <a:rPr lang="en-US" sz="1800" b="0" i="0" u="none" strike="noStrike" cap="none" baseline="0">
                <a:solidFill>
                  <a:schemeClr val="lt2"/>
                </a:solidFill>
                <a:latin typeface="Arial"/>
                <a:ea typeface="Arial"/>
                <a:cs typeface="Arial"/>
                <a:sym typeface="Arial"/>
              </a:rPr>
              <a:t> Hiçbir fikriniz olmayan soruları cevaplamayın.</a:t>
            </a:r>
          </a:p>
          <a:p>
            <a:endParaRPr lang="en-US" sz="1800" b="0" i="0" u="none" strike="noStrike" cap="none" baseline="0">
              <a:solidFill>
                <a:schemeClr val="lt2"/>
              </a:solidFill>
              <a:latin typeface="Arial"/>
              <a:ea typeface="Arial"/>
              <a:cs typeface="Arial"/>
              <a:sym typeface="Arial"/>
            </a:endParaRPr>
          </a:p>
          <a:p>
            <a:pPr marL="0" marR="0" lvl="0" indent="0" algn="l" rtl="0">
              <a:lnSpc>
                <a:spcPct val="8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Cevaplarını bulduğunuz soruların cevap formuna işaretlemesini hemen yapmalısınız</a:t>
            </a:r>
            <a:r>
              <a:rPr lang="en-US" sz="1800" b="0" i="0" u="none" strike="noStrike" cap="none" baseline="0">
                <a:solidFill>
                  <a:schemeClr val="lt2"/>
                </a:solidFill>
                <a:latin typeface="Arial"/>
                <a:ea typeface="Arial"/>
                <a:cs typeface="Arial"/>
                <a:sym typeface="Arial"/>
              </a:rPr>
              <a:t>. Ama dikkat edilmesi gereken çok önemli noktada soru hangi alandaysa ve hangi numaraysa cevap kağıdında o alanı ve o numaranın işaretlenmesidir.</a:t>
            </a:r>
          </a:p>
        </p:txBody>
      </p:sp>
      <p:pic>
        <p:nvPicPr>
          <p:cNvPr id="534" name="Shape 534"/>
          <p:cNvPicPr preferRelativeResize="0"/>
          <p:nvPr/>
        </p:nvPicPr>
        <p:blipFill>
          <a:blip r:embed="rId3"/>
          <a:stretch>
            <a:fillRect/>
          </a:stretch>
        </p:blipFill>
        <p:spPr>
          <a:xfrm>
            <a:off x="468312" y="1844675"/>
            <a:ext cx="1511300" cy="3816349"/>
          </a:xfrm>
          <a:prstGeom prst="rect">
            <a:avLst/>
          </a:prstGeom>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540" name="Shape 540"/>
          <p:cNvSpPr txBox="1">
            <a:spLocks noGrp="1"/>
          </p:cNvSpPr>
          <p:nvPr>
            <p:ph type="body" idx="1"/>
          </p:nvPr>
        </p:nvSpPr>
        <p:spPr>
          <a:xfrm>
            <a:off x="1979611" y="1600200"/>
            <a:ext cx="6707186"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36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Sınavda, deneme sınavlarında denemediğiniz bir tarzı ve yöntemi asla denemeyin.</a:t>
            </a:r>
            <a:r>
              <a:rPr lang="en-US" sz="1800" b="0" i="0" u="none" strike="noStrike" cap="none" baseline="0">
                <a:solidFill>
                  <a:schemeClr val="dk1"/>
                </a:solidFill>
                <a:latin typeface="Arial"/>
                <a:ea typeface="Arial"/>
                <a:cs typeface="Arial"/>
                <a:sym typeface="Arial"/>
              </a:rPr>
              <a:t> Gerçek sınavda yapacağınız uygulamayı daha önceden birkaç kez denemiş olmanız gerekiyor. Çünkü bunun telafisi ancak bir yıl sonra mümkün olabiliyor. </a:t>
            </a:r>
          </a:p>
          <a:p>
            <a:pPr marL="0" marR="0" lvl="0" indent="0" algn="l" rtl="0">
              <a:lnSpc>
                <a:spcPct val="90000"/>
              </a:lnSpc>
              <a:spcBef>
                <a:spcPts val="360"/>
              </a:spcBef>
              <a:spcAft>
                <a:spcPts val="0"/>
              </a:spcAft>
              <a:buClr>
                <a:schemeClr val="dk1"/>
              </a:buClr>
              <a:buSzPct val="101851"/>
              <a:buFont typeface="Arial"/>
              <a:buChar char="•"/>
            </a:pPr>
            <a:r>
              <a:rPr lang="en-US" sz="1800" b="1" i="0" u="none" strike="noStrike" cap="none" baseline="0">
                <a:solidFill>
                  <a:schemeClr val="lt2"/>
                </a:solidFill>
                <a:latin typeface="Arial"/>
                <a:ea typeface="Arial"/>
                <a:cs typeface="Arial"/>
                <a:sym typeface="Arial"/>
              </a:rPr>
              <a:t>Yorulduğunuzu yada tıkandığınızı hissettiğinize de belirli aralıklarla gözlerinizi 1-2 dakika dinlendirerek nefes egzersizleri yapmanız sizi sınava daha çok konsantre edecektir. </a:t>
            </a:r>
          </a:p>
          <a:p>
            <a:endParaRPr lang="en-US" sz="1800" b="1" i="0" u="none" strike="noStrike" cap="none" baseline="0">
              <a:solidFill>
                <a:schemeClr val="lt2"/>
              </a:solidFill>
              <a:latin typeface="Arial"/>
              <a:ea typeface="Arial"/>
              <a:cs typeface="Arial"/>
              <a:sym typeface="Arial"/>
            </a:endParaRPr>
          </a:p>
          <a:p>
            <a:pPr marL="0" marR="0" lvl="0" indent="0" algn="l" rtl="0">
              <a:lnSpc>
                <a:spcPct val="90000"/>
              </a:lnSpc>
              <a:spcBef>
                <a:spcPts val="360"/>
              </a:spcBef>
              <a:spcAft>
                <a:spcPts val="0"/>
              </a:spcAft>
              <a:buClr>
                <a:schemeClr val="dk1"/>
              </a:buClr>
              <a:buSzPct val="101851"/>
              <a:buFont typeface="Arial"/>
              <a:buChar char="•"/>
            </a:pPr>
            <a:r>
              <a:rPr lang="en-US" sz="1800" b="1" i="0" u="none" strike="noStrike" cap="none" baseline="0">
                <a:solidFill>
                  <a:schemeClr val="dk1"/>
                </a:solidFill>
                <a:latin typeface="Arial"/>
                <a:ea typeface="Arial"/>
                <a:cs typeface="Arial"/>
                <a:sym typeface="Arial"/>
              </a:rPr>
              <a:t>Dikkatiniz çok dağılmışsa elinizi şakaklarınıza koyup alnınıza masaj yapın, su için,10 saniye  gözlerinizi yumarak dinleniniz. </a:t>
            </a:r>
          </a:p>
        </p:txBody>
      </p:sp>
      <p:pic>
        <p:nvPicPr>
          <p:cNvPr id="541" name="Shape 541"/>
          <p:cNvPicPr preferRelativeResize="0"/>
          <p:nvPr/>
        </p:nvPicPr>
        <p:blipFill>
          <a:blip r:embed="rId3"/>
          <a:stretch>
            <a:fillRect/>
          </a:stretch>
        </p:blipFill>
        <p:spPr>
          <a:xfrm>
            <a:off x="539750" y="1700211"/>
            <a:ext cx="1439861" cy="4032249"/>
          </a:xfrm>
          <a:prstGeom prst="rect">
            <a:avLst/>
          </a:prstGeom>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chemeClr val="hlink"/>
                </a:solidFill>
                <a:latin typeface="Arial"/>
                <a:ea typeface="Arial"/>
                <a:cs typeface="Arial"/>
                <a:sym typeface="Arial"/>
              </a:rPr>
              <a:t>SINAV ANINDA TEST ÇÖZME STRATEJİLERİ</a:t>
            </a:r>
          </a:p>
        </p:txBody>
      </p:sp>
      <p:sp>
        <p:nvSpPr>
          <p:cNvPr id="547" name="Shape 547"/>
          <p:cNvSpPr txBox="1">
            <a:spLocks noGrp="1"/>
          </p:cNvSpPr>
          <p:nvPr>
            <p:ph type="body" idx="1"/>
          </p:nvPr>
        </p:nvSpPr>
        <p:spPr>
          <a:xfrm>
            <a:off x="2124075" y="1600200"/>
            <a:ext cx="6562725"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Sınavda kesinlikle kimseye kopya vermeyin ve kimseden kopya almayın. </a:t>
            </a:r>
          </a:p>
          <a:p>
            <a:endParaRPr lang="en-US" sz="2000" b="0" i="0" u="none" strike="noStrike" cap="none" baseline="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Zamanı son anına kadar kullanın.</a:t>
            </a:r>
          </a:p>
          <a:p>
            <a:endParaRPr lang="en-US" sz="2000" b="0" i="0" u="none" strike="noStrike" cap="none" baseline="0">
              <a:solidFill>
                <a:schemeClr val="dk1"/>
              </a:solidFill>
              <a:latin typeface="Arial"/>
              <a:ea typeface="Arial"/>
              <a:cs typeface="Arial"/>
              <a:sym typeface="Arial"/>
            </a:endParaRPr>
          </a:p>
          <a:p>
            <a:pPr marL="0" marR="0" lvl="0" indent="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Sınav evraklarınızı ( Sınav kitapçığı, cevap kağıdı, sınav giriş kimlik belgesi ile banka dekontu) eksiksiz teslim edin.</a:t>
            </a:r>
          </a:p>
          <a:p>
            <a:endParaRPr lang="en-US" sz="2000" b="0" i="0" u="none" strike="noStrike" cap="none" baseline="0">
              <a:solidFill>
                <a:schemeClr val="dk1"/>
              </a:solidFill>
              <a:latin typeface="Arial"/>
              <a:ea typeface="Arial"/>
              <a:cs typeface="Arial"/>
              <a:sym typeface="Arial"/>
            </a:endParaRPr>
          </a:p>
        </p:txBody>
      </p:sp>
      <p:pic>
        <p:nvPicPr>
          <p:cNvPr id="548" name="Shape 548"/>
          <p:cNvPicPr preferRelativeResize="0"/>
          <p:nvPr/>
        </p:nvPicPr>
        <p:blipFill>
          <a:blip r:embed="rId3"/>
          <a:stretch>
            <a:fillRect/>
          </a:stretch>
        </p:blipFill>
        <p:spPr>
          <a:xfrm>
            <a:off x="323850" y="1700211"/>
            <a:ext cx="1295400" cy="3887786"/>
          </a:xfrm>
          <a:prstGeom prst="rect">
            <a:avLst/>
          </a:prstGeom>
        </p:spPr>
      </p:pic>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7"/>
            <a:ext cx="8229600" cy="85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SON SÖZ YERİNE</a:t>
            </a:r>
          </a:p>
        </p:txBody>
      </p:sp>
      <p:sp>
        <p:nvSpPr>
          <p:cNvPr id="554" name="Shape 554"/>
          <p:cNvSpPr txBox="1">
            <a:spLocks noGrp="1"/>
          </p:cNvSpPr>
          <p:nvPr>
            <p:ph type="body" idx="1"/>
          </p:nvPr>
        </p:nvSpPr>
        <p:spPr>
          <a:xfrm>
            <a:off x="2051050" y="1600200"/>
            <a:ext cx="6635750"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694"/>
              <a:buFont typeface="Arial"/>
              <a:buChar char="•"/>
            </a:pPr>
            <a:r>
              <a:rPr lang="en-US" sz="2400" b="1" i="0" u="none" strike="noStrike" cap="none" baseline="0">
                <a:solidFill>
                  <a:schemeClr val="dk1"/>
                </a:solidFill>
                <a:latin typeface="Arial"/>
                <a:ea typeface="Arial"/>
                <a:cs typeface="Arial"/>
                <a:sym typeface="Arial"/>
              </a:rPr>
              <a:t>Sınava hazırlık sadece ders çalışmak değildir. Kendinizi iyi hissetmeniz çalışmalarınıza güvenmeniz ve başarabileceğinize inanmanız da son derece önemlidir.</a:t>
            </a:r>
            <a:r>
              <a:rPr lang="en-US" sz="2400" b="0" i="0" u="none" strike="noStrike" cap="none" baseline="0">
                <a:solidFill>
                  <a:schemeClr val="dk1"/>
                </a:solidFill>
                <a:latin typeface="Arial"/>
                <a:ea typeface="Arial"/>
                <a:cs typeface="Arial"/>
                <a:sym typeface="Arial"/>
              </a:rPr>
              <a:t> </a:t>
            </a:r>
          </a:p>
          <a:p>
            <a:endParaRPr lang="en-US"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Elbette, kendinizi en iyi yine siz tanırsınız. Bu süreçte önerilere kulak tıkamadan, önümüzdeki günleri ‘bahane’ üretmeden; sizi hedeflediğiniz liseye ya da  üniversiteye ulaştıracak bir çalışma temposu tutturarak geçirmeniz dileğiyle… </a:t>
            </a:r>
          </a:p>
        </p:txBody>
      </p:sp>
      <p:pic>
        <p:nvPicPr>
          <p:cNvPr id="555" name="Shape 555"/>
          <p:cNvPicPr preferRelativeResize="0"/>
          <p:nvPr/>
        </p:nvPicPr>
        <p:blipFill>
          <a:blip r:embed="rId3"/>
          <a:stretch>
            <a:fillRect/>
          </a:stretch>
        </p:blipFill>
        <p:spPr>
          <a:xfrm>
            <a:off x="684212" y="1628775"/>
            <a:ext cx="1222375" cy="4105274"/>
          </a:xfrm>
          <a:prstGeom prst="rect">
            <a:avLst/>
          </a:prstGeom>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SON SÖZ YERİNE</a:t>
            </a:r>
          </a:p>
        </p:txBody>
      </p:sp>
      <p:sp>
        <p:nvSpPr>
          <p:cNvPr id="561" name="Shape 561"/>
          <p:cNvSpPr txBox="1">
            <a:spLocks noGrp="1"/>
          </p:cNvSpPr>
          <p:nvPr>
            <p:ph type="body" idx="1"/>
          </p:nvPr>
        </p:nvSpPr>
        <p:spPr>
          <a:xfrm>
            <a:off x="2195511" y="1600200"/>
            <a:ext cx="6491286" cy="4525961"/>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Unutulmaması gereken başarının bir sonuç değil bir süreç olduğudur ve bu sürecin son zamanlarını iyi değerlendirirsek başarıda kaçınılmaz olur. </a:t>
            </a:r>
          </a:p>
          <a:p>
            <a:endParaRPr lang="en-US"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Ya kazandım ya kazanamadım gibi hayatı ikiye bölmek, siyah ve beyaz gibi. </a:t>
            </a:r>
          </a:p>
          <a:p>
            <a:endParaRPr lang="en-US"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Hayatta griler de vardır. </a:t>
            </a:r>
          </a:p>
          <a:p>
            <a:endParaRPr lang="en-US" sz="2400" b="0" i="0" u="none" strike="noStrike" cap="none" baseline="0">
              <a:solidFill>
                <a:schemeClr val="dk1"/>
              </a:solidFill>
              <a:latin typeface="Arial"/>
              <a:ea typeface="Arial"/>
              <a:cs typeface="Arial"/>
              <a:sym typeface="Arial"/>
            </a:endParaRPr>
          </a:p>
          <a:p>
            <a:pPr marL="0" marR="0" lvl="0" indent="0" algn="l" rtl="0">
              <a:lnSpc>
                <a:spcPct val="90000"/>
              </a:lnSpc>
              <a:spcBef>
                <a:spcPts val="480"/>
              </a:spcBef>
              <a:spcAft>
                <a:spcPts val="0"/>
              </a:spcAft>
              <a:buClr>
                <a:schemeClr val="dk1"/>
              </a:buClr>
              <a:buSzPct val="100694"/>
              <a:buFont typeface="Arial"/>
              <a:buChar char="•"/>
            </a:pPr>
            <a:r>
              <a:rPr lang="en-US" sz="2400" b="0" i="0" u="none" strike="noStrike" cap="none" baseline="0">
                <a:solidFill>
                  <a:schemeClr val="dk1"/>
                </a:solidFill>
                <a:latin typeface="Arial"/>
                <a:ea typeface="Arial"/>
                <a:cs typeface="Arial"/>
                <a:sym typeface="Arial"/>
              </a:rPr>
              <a:t>Önemli olan bir şey var, başarana kadar devam etme kararlılığı…</a:t>
            </a:r>
          </a:p>
        </p:txBody>
      </p:sp>
      <p:pic>
        <p:nvPicPr>
          <p:cNvPr id="562" name="Shape 562"/>
          <p:cNvPicPr preferRelativeResize="0"/>
          <p:nvPr/>
        </p:nvPicPr>
        <p:blipFill>
          <a:blip r:embed="rId3"/>
          <a:stretch>
            <a:fillRect/>
          </a:stretch>
        </p:blipFill>
        <p:spPr>
          <a:xfrm>
            <a:off x="684212" y="1916111"/>
            <a:ext cx="1008062" cy="3378200"/>
          </a:xfrm>
          <a:prstGeom prst="rect">
            <a:avLst/>
          </a:prstGeom>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0" i="0" u="none" strike="noStrike" cap="none" baseline="0">
                <a:solidFill>
                  <a:schemeClr val="hlink"/>
                </a:solidFill>
                <a:latin typeface="Arial"/>
                <a:ea typeface="Arial"/>
                <a:cs typeface="Arial"/>
                <a:sym typeface="Arial"/>
              </a:rPr>
              <a:t>SON SÖZ YERİNE</a:t>
            </a:r>
          </a:p>
        </p:txBody>
      </p:sp>
      <p:sp>
        <p:nvSpPr>
          <p:cNvPr id="568" name="Shape 568"/>
          <p:cNvSpPr txBox="1">
            <a:spLocks noGrp="1"/>
          </p:cNvSpPr>
          <p:nvPr>
            <p:ph type="body" idx="1"/>
          </p:nvPr>
        </p:nvSpPr>
        <p:spPr>
          <a:xfrm>
            <a:off x="3132136" y="1600200"/>
            <a:ext cx="5554662"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Son olarak 2007 de sınav birincisi olan Fatih ÖZKAN ın babası, oğlunun başarısının altındaki sırrı şöyle açıklıyordu.</a:t>
            </a:r>
          </a:p>
          <a:p>
            <a:endParaRPr lang="en-US" sz="2800" b="0" i="0" u="none" strike="noStrike" cap="none" baseline="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ct val="101190"/>
              <a:buFont typeface="Arial"/>
              <a:buChar char="•"/>
            </a:pPr>
            <a:r>
              <a:rPr lang="en-US" sz="2800" b="0" i="0" u="none" strike="noStrike" cap="none" baseline="0">
                <a:solidFill>
                  <a:schemeClr val="dk1"/>
                </a:solidFill>
                <a:latin typeface="Arial"/>
                <a:ea typeface="Arial"/>
                <a:cs typeface="Arial"/>
                <a:sym typeface="Arial"/>
              </a:rPr>
              <a:t> "Başarı ter kokar. Gerçekten Fatih ter kokarak bugünlere geldi."</a:t>
            </a:r>
          </a:p>
        </p:txBody>
      </p:sp>
      <p:pic>
        <p:nvPicPr>
          <p:cNvPr id="569" name="Shape 569"/>
          <p:cNvPicPr preferRelativeResize="0"/>
          <p:nvPr/>
        </p:nvPicPr>
        <p:blipFill>
          <a:blip r:embed="rId3"/>
          <a:stretch>
            <a:fillRect/>
          </a:stretch>
        </p:blipFill>
        <p:spPr>
          <a:xfrm>
            <a:off x="468312" y="1628775"/>
            <a:ext cx="2447925" cy="4465637"/>
          </a:xfrm>
          <a:prstGeom prst="rect">
            <a:avLst/>
          </a:prstGeom>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7"/>
            <a:ext cx="82296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BAŞARI BUDUR…!</a:t>
            </a:r>
          </a:p>
        </p:txBody>
      </p:sp>
      <p:sp>
        <p:nvSpPr>
          <p:cNvPr id="575" name="Shape 57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Babası öldü </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Yetim büyüdü.</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Üvey evlat oldu.</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Tutuklandı.</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Hapse atıldı.</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Sürüldü.</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İşsiz kaldı.</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Hastalandı böbreklerinden.</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Vuruldu, göğsünden.</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Mesleğinden atıldı.</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İdama çarptırıldı.</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Kardeşleri öldü.</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Çocuğu olmadı. </a:t>
            </a:r>
          </a:p>
          <a:p>
            <a:pPr marL="0" marR="0" lvl="0" indent="0" algn="l" rtl="0">
              <a:lnSpc>
                <a:spcPct val="80000"/>
              </a:lnSpc>
              <a:spcBef>
                <a:spcPts val="360"/>
              </a:spcBef>
              <a:spcAft>
                <a:spcPts val="0"/>
              </a:spcAft>
              <a:buClr>
                <a:schemeClr val="dk1"/>
              </a:buClr>
              <a:buSzPct val="114583"/>
              <a:buFont typeface="Arial"/>
              <a:buChar char="•"/>
            </a:pPr>
            <a:r>
              <a:rPr lang="en-US" sz="1600" b="1" i="0" u="none" strike="noStrike" cap="none" baseline="0">
                <a:solidFill>
                  <a:schemeClr val="dk1"/>
                </a:solidFill>
                <a:latin typeface="Arial"/>
                <a:ea typeface="Arial"/>
                <a:cs typeface="Arial"/>
                <a:sym typeface="Arial"/>
              </a:rPr>
              <a:t>Bir milletin umudu ve geleceği oldu </a:t>
            </a:r>
          </a:p>
        </p:txBody>
      </p:sp>
      <p:pic>
        <p:nvPicPr>
          <p:cNvPr id="576" name="Shape 576"/>
          <p:cNvPicPr preferRelativeResize="0"/>
          <p:nvPr/>
        </p:nvPicPr>
        <p:blipFill>
          <a:blip r:embed="rId3"/>
          <a:stretch>
            <a:fillRect/>
          </a:stretch>
        </p:blipFill>
        <p:spPr>
          <a:xfrm>
            <a:off x="5486400" y="1752600"/>
            <a:ext cx="3428999" cy="4038599"/>
          </a:xfrm>
          <a:prstGeom prst="rect">
            <a:avLst/>
          </a:prstGeom>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274637"/>
            <a:ext cx="8229600" cy="993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hlink"/>
                </a:solidFill>
                <a:latin typeface="Arial"/>
                <a:ea typeface="Arial"/>
                <a:cs typeface="Arial"/>
                <a:sym typeface="Arial"/>
              </a:rPr>
              <a:t>Yaşamayı Bil...</a:t>
            </a:r>
          </a:p>
        </p:txBody>
      </p:sp>
      <p:sp>
        <p:nvSpPr>
          <p:cNvPr id="582" name="Shape 58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101851"/>
              <a:buFont typeface="Arial"/>
              <a:buChar char="•"/>
            </a:pPr>
            <a:r>
              <a:rPr lang="en-US" sz="1800" b="0" i="0" u="none" strike="noStrike" cap="none" baseline="0">
                <a:solidFill>
                  <a:schemeClr val="dk1"/>
                </a:solidFill>
                <a:latin typeface="Arial"/>
                <a:ea typeface="Arial"/>
                <a:cs typeface="Arial"/>
                <a:sym typeface="Arial"/>
              </a:rPr>
              <a:t>YASAMAK firsattir , yararlanmayi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güzelliktir, kiymetini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mutluluktur, tatmayi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rüyadir, gerçeklestirmeyi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meydan okumasidir sana,karsi çikmayi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görevdir,tamamlamayi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oyundur, oynamayi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servettir, korumayi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asktir, sevgidir, keyfini çikarmayi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bilmecedir, çözmeyi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hüzündür, asmayi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verilmis bir sözdür, tutmayi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sarkidir, söylemeyi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mücadeledir, kabullenmeyi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trajedidir, gögüslemeyi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sanstir, kullanmayi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çok kiymetlidir, mahvetmemeyi bil.</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YASAMAK yasamaktir,ugruna savasmayi bil.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baseline="0">
                <a:solidFill>
                  <a:srgbClr val="CC3300"/>
                </a:solidFill>
                <a:latin typeface="Arial"/>
                <a:ea typeface="Arial"/>
                <a:cs typeface="Arial"/>
                <a:sym typeface="Arial"/>
              </a:rPr>
              <a:t>Beynin Algı Mekanizması</a:t>
            </a:r>
          </a:p>
        </p:txBody>
      </p:sp>
      <p:sp>
        <p:nvSpPr>
          <p:cNvPr id="99" name="Shape 99"/>
          <p:cNvSpPr txBox="1">
            <a:spLocks noGrp="1"/>
          </p:cNvSpPr>
          <p:nvPr>
            <p:ph type="body" idx="1"/>
          </p:nvPr>
        </p:nvSpPr>
        <p:spPr>
          <a:xfrm>
            <a:off x="2700336" y="1600200"/>
            <a:ext cx="5986461"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720"/>
              </a:spcBef>
              <a:spcAft>
                <a:spcPts val="0"/>
              </a:spcAft>
              <a:buClr>
                <a:schemeClr val="dk1"/>
              </a:buClr>
              <a:buSzPct val="25000"/>
              <a:buFont typeface="Arial"/>
              <a:buNone/>
            </a:pPr>
            <a:r>
              <a:rPr lang="en-US" sz="3600" b="1" i="0" u="none" strike="noStrike" cap="none" baseline="0">
                <a:solidFill>
                  <a:schemeClr val="hlink"/>
                </a:solidFill>
                <a:latin typeface="Arial"/>
                <a:ea typeface="Arial"/>
                <a:cs typeface="Arial"/>
                <a:sym typeface="Arial"/>
              </a:rPr>
              <a:t>%1    tad alarak,</a:t>
            </a:r>
          </a:p>
          <a:p>
            <a:pPr marL="0" marR="0" lvl="0" indent="0" algn="l" rtl="0">
              <a:lnSpc>
                <a:spcPct val="100000"/>
              </a:lnSpc>
              <a:spcBef>
                <a:spcPts val="720"/>
              </a:spcBef>
              <a:spcAft>
                <a:spcPts val="0"/>
              </a:spcAft>
              <a:buClr>
                <a:schemeClr val="dk1"/>
              </a:buClr>
              <a:buSzPct val="25000"/>
              <a:buFont typeface="Arial"/>
              <a:buNone/>
            </a:pPr>
            <a:r>
              <a:rPr lang="en-US" sz="3600" b="1" i="0" u="none" strike="noStrike" cap="none" baseline="0">
                <a:solidFill>
                  <a:schemeClr val="hlink"/>
                </a:solidFill>
                <a:latin typeface="Arial"/>
                <a:ea typeface="Arial"/>
                <a:cs typeface="Arial"/>
                <a:sym typeface="Arial"/>
              </a:rPr>
              <a:t>%1,5 dokunarak,</a:t>
            </a:r>
          </a:p>
          <a:p>
            <a:pPr marL="0" marR="0" lvl="0" indent="0" algn="l" rtl="0">
              <a:lnSpc>
                <a:spcPct val="100000"/>
              </a:lnSpc>
              <a:spcBef>
                <a:spcPts val="720"/>
              </a:spcBef>
              <a:spcAft>
                <a:spcPts val="0"/>
              </a:spcAft>
              <a:buClr>
                <a:schemeClr val="dk1"/>
              </a:buClr>
              <a:buSzPct val="25000"/>
              <a:buFont typeface="Arial"/>
              <a:buNone/>
            </a:pPr>
            <a:r>
              <a:rPr lang="en-US" sz="3600" b="1" i="0" u="none" strike="noStrike" cap="none" baseline="0">
                <a:solidFill>
                  <a:schemeClr val="hlink"/>
                </a:solidFill>
                <a:latin typeface="Arial"/>
                <a:ea typeface="Arial"/>
                <a:cs typeface="Arial"/>
                <a:sym typeface="Arial"/>
              </a:rPr>
              <a:t>%3,5 koklayarak,</a:t>
            </a:r>
          </a:p>
          <a:p>
            <a:pPr marL="0" marR="0" lvl="0" indent="0" algn="l" rtl="0">
              <a:lnSpc>
                <a:spcPct val="100000"/>
              </a:lnSpc>
              <a:spcBef>
                <a:spcPts val="720"/>
              </a:spcBef>
              <a:spcAft>
                <a:spcPts val="0"/>
              </a:spcAft>
              <a:buClr>
                <a:schemeClr val="dk1"/>
              </a:buClr>
              <a:buSzPct val="25000"/>
              <a:buFont typeface="Arial"/>
              <a:buNone/>
            </a:pPr>
            <a:r>
              <a:rPr lang="en-US" sz="3600" b="1" i="0" u="none" strike="noStrike" cap="none" baseline="0">
                <a:solidFill>
                  <a:schemeClr val="hlink"/>
                </a:solidFill>
                <a:latin typeface="Arial"/>
                <a:ea typeface="Arial"/>
                <a:cs typeface="Arial"/>
                <a:sym typeface="Arial"/>
              </a:rPr>
              <a:t>%11  işiterek,</a:t>
            </a:r>
          </a:p>
          <a:p>
            <a:pPr marL="0" marR="0" lvl="0" indent="0" algn="l" rtl="0">
              <a:lnSpc>
                <a:spcPct val="100000"/>
              </a:lnSpc>
              <a:spcBef>
                <a:spcPts val="720"/>
              </a:spcBef>
              <a:spcAft>
                <a:spcPts val="0"/>
              </a:spcAft>
              <a:buClr>
                <a:schemeClr val="dk1"/>
              </a:buClr>
              <a:buSzPct val="25000"/>
              <a:buFont typeface="Arial"/>
              <a:buNone/>
            </a:pPr>
            <a:r>
              <a:rPr lang="en-US" sz="3600" b="1" i="0" u="none" strike="noStrike" cap="none" baseline="0">
                <a:solidFill>
                  <a:schemeClr val="hlink"/>
                </a:solidFill>
                <a:latin typeface="Arial"/>
                <a:ea typeface="Arial"/>
                <a:cs typeface="Arial"/>
                <a:sym typeface="Arial"/>
              </a:rPr>
              <a:t>%83  görerek öğreniriz.</a:t>
            </a:r>
          </a:p>
        </p:txBody>
      </p:sp>
      <p:pic>
        <p:nvPicPr>
          <p:cNvPr id="100" name="Shape 100"/>
          <p:cNvPicPr preferRelativeResize="0"/>
          <p:nvPr/>
        </p:nvPicPr>
        <p:blipFill>
          <a:blip r:embed="rId3"/>
          <a:stretch>
            <a:fillRect/>
          </a:stretch>
        </p:blipFill>
        <p:spPr>
          <a:xfrm>
            <a:off x="784225" y="1989136"/>
            <a:ext cx="1228725" cy="3744912"/>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rgbClr val="CC3300"/>
                </a:solidFill>
                <a:latin typeface="Arial"/>
                <a:ea typeface="Arial"/>
                <a:cs typeface="Arial"/>
                <a:sym typeface="Arial"/>
              </a:rPr>
              <a:t>Hatırlama</a:t>
            </a:r>
          </a:p>
        </p:txBody>
      </p:sp>
      <p:sp>
        <p:nvSpPr>
          <p:cNvPr id="106" name="Shape 106"/>
          <p:cNvSpPr txBox="1">
            <a:spLocks noGrp="1"/>
          </p:cNvSpPr>
          <p:nvPr>
            <p:ph type="body" idx="1"/>
          </p:nvPr>
        </p:nvSpPr>
        <p:spPr>
          <a:xfrm>
            <a:off x="2438400" y="1905000"/>
            <a:ext cx="6516687" cy="4227511"/>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Okuduklarımızın                    </a:t>
            </a:r>
            <a:r>
              <a:rPr lang="en-US" sz="2400" b="0" i="0" u="none" strike="noStrike" cap="none" baseline="0">
                <a:solidFill>
                  <a:schemeClr val="hlink"/>
                </a:solidFill>
                <a:latin typeface="Arial"/>
                <a:ea typeface="Arial"/>
                <a:cs typeface="Arial"/>
                <a:sym typeface="Arial"/>
              </a:rPr>
              <a:t>% 10 ‘unu</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İşittiklerimizin                         </a:t>
            </a:r>
            <a:r>
              <a:rPr lang="en-US" sz="2400" b="0" i="0" u="none" strike="noStrike" cap="none" baseline="0">
                <a:solidFill>
                  <a:schemeClr val="hlink"/>
                </a:solidFill>
                <a:latin typeface="Arial"/>
                <a:ea typeface="Arial"/>
                <a:cs typeface="Arial"/>
                <a:sym typeface="Arial"/>
              </a:rPr>
              <a:t>% 20 ‘sini</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Gördüklerimizin                      </a:t>
            </a:r>
            <a:r>
              <a:rPr lang="en-US" sz="2400" b="0" i="0" u="none" strike="noStrike" cap="none" baseline="0">
                <a:solidFill>
                  <a:schemeClr val="hlink"/>
                </a:solidFill>
                <a:latin typeface="Arial"/>
                <a:ea typeface="Arial"/>
                <a:cs typeface="Arial"/>
                <a:sym typeface="Arial"/>
              </a:rPr>
              <a:t>% 30 ‘unu</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Hem görüp hem işittiklerimizin</a:t>
            </a:r>
            <a:r>
              <a:rPr lang="en-US" sz="2400" b="0" i="0" u="none" strike="noStrike" cap="none" baseline="0">
                <a:solidFill>
                  <a:schemeClr val="hlink"/>
                </a:solidFill>
                <a:latin typeface="Arial"/>
                <a:ea typeface="Arial"/>
                <a:cs typeface="Arial"/>
                <a:sym typeface="Arial"/>
              </a:rPr>
              <a:t>% 50 ‘sini</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Söylediklerimizin                     </a:t>
            </a:r>
            <a:r>
              <a:rPr lang="en-US" sz="2400" b="0" i="0" u="none" strike="noStrike" cap="none" baseline="0">
                <a:solidFill>
                  <a:schemeClr val="hlink"/>
                </a:solidFill>
                <a:latin typeface="Arial"/>
                <a:ea typeface="Arial"/>
                <a:cs typeface="Arial"/>
                <a:sym typeface="Arial"/>
              </a:rPr>
              <a:t>% 80 ‘ini</a:t>
            </a:r>
          </a:p>
          <a:p>
            <a:pPr marL="0" marR="0" lvl="0" indent="0" algn="l" rtl="0">
              <a:lnSpc>
                <a:spcPct val="100000"/>
              </a:lnSpc>
              <a:spcBef>
                <a:spcPts val="480"/>
              </a:spcBef>
              <a:spcAft>
                <a:spcPts val="0"/>
              </a:spcAft>
              <a:buClr>
                <a:schemeClr val="dk1"/>
              </a:buClr>
              <a:buSzPct val="100694"/>
              <a:buFont typeface="Arial"/>
              <a:buChar char="•"/>
            </a:pPr>
            <a:r>
              <a:rPr lang="en-US" sz="2400" b="0" i="0" u="none" strike="noStrike" cap="none" baseline="0">
                <a:solidFill>
                  <a:schemeClr val="folHlink"/>
                </a:solidFill>
                <a:latin typeface="Arial"/>
                <a:ea typeface="Arial"/>
                <a:cs typeface="Arial"/>
                <a:sym typeface="Arial"/>
              </a:rPr>
              <a:t>Yaşayarak söylediklerimizin    </a:t>
            </a:r>
            <a:r>
              <a:rPr lang="en-US" sz="2400" b="0" i="0" u="none" strike="noStrike" cap="none" baseline="0">
                <a:solidFill>
                  <a:schemeClr val="hlink"/>
                </a:solidFill>
                <a:latin typeface="Arial"/>
                <a:ea typeface="Arial"/>
                <a:cs typeface="Arial"/>
                <a:sym typeface="Arial"/>
              </a:rPr>
              <a:t>% 90 ‘ını</a:t>
            </a:r>
            <a:r>
              <a:rPr lang="en-US" sz="2000" b="0" i="0" u="none" strike="noStrike" cap="none" baseline="0">
                <a:solidFill>
                  <a:schemeClr val="hlink"/>
                </a:solidFill>
                <a:latin typeface="Arial"/>
                <a:ea typeface="Arial"/>
                <a:cs typeface="Arial"/>
                <a:sym typeface="Arial"/>
              </a:rPr>
              <a:t> </a:t>
            </a:r>
          </a:p>
          <a:p>
            <a:endParaRPr lang="en-US" sz="2000" b="0" i="0" u="none" strike="noStrike" cap="none" baseline="0">
              <a:solidFill>
                <a:schemeClr val="hlink"/>
              </a:solidFill>
              <a:latin typeface="Arial"/>
              <a:ea typeface="Arial"/>
              <a:cs typeface="Arial"/>
              <a:sym typeface="Arial"/>
            </a:endParaRPr>
          </a:p>
          <a:p>
            <a:endParaRPr lang="en-US" sz="2000" b="0" i="0" u="none" strike="noStrike" cap="none" baseline="0">
              <a:solidFill>
                <a:schemeClr val="hlink"/>
              </a:solidFill>
              <a:latin typeface="Arial"/>
              <a:ea typeface="Arial"/>
              <a:cs typeface="Arial"/>
              <a:sym typeface="Arial"/>
            </a:endParaRPr>
          </a:p>
          <a:p>
            <a:pPr marL="0" marR="0" lvl="0" indent="0" algn="ctr" rtl="0">
              <a:lnSpc>
                <a:spcPct val="100000"/>
              </a:lnSpc>
              <a:spcBef>
                <a:spcPts val="640"/>
              </a:spcBef>
              <a:spcAft>
                <a:spcPts val="0"/>
              </a:spcAft>
              <a:buClr>
                <a:schemeClr val="dk1"/>
              </a:buClr>
              <a:buSzPct val="25000"/>
              <a:buFont typeface="Arial"/>
              <a:buNone/>
            </a:pPr>
            <a:r>
              <a:rPr lang="en-US" sz="3200" b="0" i="0" u="none" strike="noStrike" cap="none" baseline="0">
                <a:solidFill>
                  <a:schemeClr val="hlink"/>
                </a:solidFill>
                <a:latin typeface="Arial"/>
                <a:ea typeface="Arial"/>
                <a:cs typeface="Arial"/>
                <a:sym typeface="Arial"/>
              </a:rPr>
              <a:t>HATIRLARIZ….</a:t>
            </a:r>
          </a:p>
        </p:txBody>
      </p:sp>
      <p:pic>
        <p:nvPicPr>
          <p:cNvPr id="107" name="Shape 107"/>
          <p:cNvPicPr preferRelativeResize="0"/>
          <p:nvPr/>
        </p:nvPicPr>
        <p:blipFill>
          <a:blip r:embed="rId3"/>
          <a:stretch>
            <a:fillRect/>
          </a:stretch>
        </p:blipFill>
        <p:spPr>
          <a:xfrm>
            <a:off x="250825" y="1557337"/>
            <a:ext cx="2170111" cy="4176712"/>
          </a:xfrm>
          <a:prstGeom prst="rect">
            <a:avLst/>
          </a:prstGeom>
        </p:spPr>
      </p:pic>
    </p:spTree>
  </p:cSld>
  <p:clrMapOvr>
    <a:masterClrMapping/>
  </p:clrMapOvr>
  <p:transition spd="slow">
    <p:cut/>
  </p:transition>
</p:sld>
</file>

<file path=ppt/theme/theme1.xml><?xml version="1.0" encoding="utf-8"?>
<a:theme xmlns:a="http://schemas.openxmlformats.org/drawingml/2006/main" name="Custom Theme">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4018</Words>
  <Application>Microsoft Office PowerPoint</Application>
  <PresentationFormat>Ekran Gösterisi (4:3)</PresentationFormat>
  <Paragraphs>579</Paragraphs>
  <Slides>78</Slides>
  <Notes>78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78</vt:i4>
      </vt:variant>
    </vt:vector>
  </HeadingPairs>
  <TitlesOfParts>
    <vt:vector size="82" baseType="lpstr">
      <vt:lpstr>Arial</vt:lpstr>
      <vt:lpstr>Comic Sans MS</vt:lpstr>
      <vt:lpstr>Impact</vt:lpstr>
      <vt:lpstr>Custom Theme</vt:lpstr>
      <vt:lpstr>SINAV STRATEJİLERİ</vt:lpstr>
      <vt:lpstr>HEDEFLER</vt:lpstr>
      <vt:lpstr>Asla pes etme…</vt:lpstr>
      <vt:lpstr>   Nasıl ders çalışmalıyız?</vt:lpstr>
      <vt:lpstr>ASLA PES ETME…</vt:lpstr>
      <vt:lpstr>Başarıya İnanmak</vt:lpstr>
      <vt:lpstr>Kolay-Zor</vt:lpstr>
      <vt:lpstr>Beynin Algı Mekanizması</vt:lpstr>
      <vt:lpstr>Hatırlama</vt:lpstr>
      <vt:lpstr>Planlama</vt:lpstr>
      <vt:lpstr>PLAN ÖRNEKLERİ</vt:lpstr>
      <vt:lpstr>4 Temel Çalışma  Prensibi</vt:lpstr>
      <vt:lpstr>ÇALIŞMA STRATEJİLERİ</vt:lpstr>
      <vt:lpstr>ÇALIŞMA STRATEJİLERİ</vt:lpstr>
      <vt:lpstr>ÇALIŞMA STRATEJİLERİ</vt:lpstr>
      <vt:lpstr>ÇALIŞMA STRATEJİLERİ</vt:lpstr>
      <vt:lpstr>ÇALIŞMA STRATEJİLERİ</vt:lpstr>
      <vt:lpstr>ÇALIŞMA STRATEJİLERİ</vt:lpstr>
      <vt:lpstr>Bilmece</vt:lpstr>
      <vt:lpstr>HER ŞEY SENİNLE BAŞLAR, SENDE BİTER!</vt:lpstr>
      <vt:lpstr>ÇALIŞMA STRATEJİLERİ</vt:lpstr>
      <vt:lpstr>ÇALIŞMA STRATEJİLERİ</vt:lpstr>
      <vt:lpstr>PowerPoint Sunusu</vt:lpstr>
      <vt:lpstr>OLUMSUZ DÜŞÜNCELER</vt:lpstr>
      <vt:lpstr>PowerPoint Sunusu</vt:lpstr>
      <vt:lpstr>İç engellere takılıyoruz</vt:lpstr>
      <vt:lpstr>Düşüncelerin mıknatıs özelliği vardır…</vt:lpstr>
      <vt:lpstr>HER ŞEY SENİNLE BAŞLAR, SENDE BİTER!</vt:lpstr>
      <vt:lpstr>PowerPoint Sunusu</vt:lpstr>
      <vt:lpstr>SINAV STRESİ</vt:lpstr>
      <vt:lpstr>Bilmece</vt:lpstr>
      <vt:lpstr>SINAV STRESİNE KARŞI</vt:lpstr>
      <vt:lpstr>SINAV STRESİNE KARŞI</vt:lpstr>
      <vt:lpstr>Kaygıyı Azaltmak İçin Bazı Tavsiyeler</vt:lpstr>
      <vt:lpstr>OLUMLU OL…</vt:lpstr>
      <vt:lpstr>PowerPoint Sunusu</vt:lpstr>
      <vt:lpstr>Kaygıyı Azaltmak İçin Bazı Tavsiyeler</vt:lpstr>
      <vt:lpstr>Bilmece </vt:lpstr>
      <vt:lpstr>Beyin neler yapabiliyor! Tuhaf görünse de sadece okumaya başlayın…İgnliiz Üineveerdtlserinin bir tensai hrarlefin hgnai salıyra dmiziilş olğunduun öemnisz oludğnuu oayrta kydou. Bduara tek ömlnei ntoka ilk ve son hfiarn dğrou ydere osmldaıır. Gsreii tmaamen salmçaık olbaiilr, ve sen ynie de pbromlseiz okyailusbirin.Bu haeflrri hraf oralak okumzdaımdğııan ve kmellireei büütn oalark alamıdılgzdığıan kanakyanlır.</vt:lpstr>
      <vt:lpstr>TEST TEKNİĞİNİN ÖZELLİKLERİ</vt:lpstr>
      <vt:lpstr>TURLU SORU ÇÖZME YÖNTEMİ</vt:lpstr>
      <vt:lpstr>PARAGRAF SORULARI KOLAYDIR</vt:lpstr>
      <vt:lpstr>OKUMA ALIŞKANLIKLARINA DİKKAT</vt:lpstr>
      <vt:lpstr>OKUMA ALIŞKANLIKLARINA DİKKAT</vt:lpstr>
      <vt:lpstr>CEVAP ŞIKLARI VE ÇELDİRİCİLER</vt:lpstr>
      <vt:lpstr>ZAMAN YÖNETİMİ</vt:lpstr>
      <vt:lpstr>KODLAMA</vt:lpstr>
      <vt:lpstr>BESLENME</vt:lpstr>
      <vt:lpstr>ARKADAŞ GRUBU</vt:lpstr>
      <vt:lpstr>SON BİR AY</vt:lpstr>
      <vt:lpstr>SON 15 GÜN</vt:lpstr>
      <vt:lpstr>BİR GÜN ÖNCE</vt:lpstr>
      <vt:lpstr>BİR GÜN ÖNCE</vt:lpstr>
      <vt:lpstr>BİR GÜN ÖNCE</vt:lpstr>
      <vt:lpstr>Atlar Dünyaya Nasıl Bakar</vt:lpstr>
      <vt:lpstr>Maymunlar Dünyaya Nasıl Bakar</vt:lpstr>
      <vt:lpstr>Kuşlar Dünyaya Nasıl Bakar</vt:lpstr>
      <vt:lpstr>Kedi köpekler Dünyaya Nasıl Bakar </vt:lpstr>
      <vt:lpstr>Yılanlar Dünyaya Nasıl Bakar </vt:lpstr>
      <vt:lpstr>SINAV GÜNÜ</vt:lpstr>
      <vt:lpstr>SINAV GÜNÜ</vt:lpstr>
      <vt:lpstr>SINAV GÜNÜ</vt:lpstr>
      <vt:lpstr>SINAV GÜNÜ</vt:lpstr>
      <vt:lpstr>SINAV ANINDA TEST ÇÖZME STRATEJİLERİ</vt:lpstr>
      <vt:lpstr>SINAV ANINDA TEST ÇÖZME STRATEJİLERİ</vt:lpstr>
      <vt:lpstr>SINAV ANINDA TEST ÇÖZME STRATEJİLERİ</vt:lpstr>
      <vt:lpstr>SINAV ANINDA TEST ÇÖZME STRATEJİLERİ</vt:lpstr>
      <vt:lpstr>SINAV ANINDA TEST ÇÖZME STRATEJİLERİ</vt:lpstr>
      <vt:lpstr>ÖRNEK SORU</vt:lpstr>
      <vt:lpstr>ÖRNEK SORU</vt:lpstr>
      <vt:lpstr>SINAV ANINDA TEST ÇÖZME STRATEJİLERİ</vt:lpstr>
      <vt:lpstr>SINAV ANINDA TEST ÇÖZME STRATEJİLERİ</vt:lpstr>
      <vt:lpstr>SINAV ANINDA TEST ÇÖZME STRATEJİLERİ</vt:lpstr>
      <vt:lpstr>SON SÖZ YERİNE</vt:lpstr>
      <vt:lpstr>SON SÖZ YERİNE</vt:lpstr>
      <vt:lpstr>SON SÖZ YERİNE</vt:lpstr>
      <vt:lpstr>BAŞARI BUDUR…!</vt:lpstr>
      <vt:lpstr>Yaşamayı Bil...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STRATEJİLERİ</dc:title>
  <cp:lastModifiedBy>rehberlik</cp:lastModifiedBy>
  <cp:revision>1</cp:revision>
  <dcterms:modified xsi:type="dcterms:W3CDTF">2014-03-05T11:58:07Z</dcterms:modified>
</cp:coreProperties>
</file>